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T Sans Narrow"/>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5F0B3F3-0602-43F0-8FD5-1A2A997CB4E4}">
  <a:tblStyle styleId="{F5F0B3F3-0602-43F0-8FD5-1A2A997CB4E4}" styleName="Table_0">
    <a:wholeTbl>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bold.fntdata"/><Relationship Id="rId16" Type="http://schemas.openxmlformats.org/officeDocument/2006/relationships/slide" Target="slides/slide11.xml"/><Relationship Id="rId38" Type="http://schemas.openxmlformats.org/officeDocument/2006/relationships/font" Target="fonts/PTSansNarr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Picked features </a:t>
            </a:r>
            <a:r>
              <a:rPr lang="en" sz="1050">
                <a:solidFill>
                  <a:srgbClr val="BA2121"/>
                </a:solidFill>
                <a:highlight>
                  <a:srgbClr val="F7F7F7"/>
                </a:highlight>
              </a:rPr>
              <a:t>Attack'</a:t>
            </a:r>
            <a:r>
              <a:rPr lang="en" sz="1050">
                <a:solidFill>
                  <a:srgbClr val="333333"/>
                </a:solidFill>
                <a:highlight>
                  <a:srgbClr val="F7F7F7"/>
                </a:highlight>
              </a:rPr>
              <a:t>, </a:t>
            </a:r>
            <a:r>
              <a:rPr lang="en" sz="1050">
                <a:solidFill>
                  <a:srgbClr val="BA2121"/>
                </a:solidFill>
                <a:highlight>
                  <a:srgbClr val="F7F7F7"/>
                </a:highlight>
              </a:rPr>
              <a:t>'Defense'</a:t>
            </a:r>
            <a:r>
              <a:rPr lang="en" sz="1050">
                <a:solidFill>
                  <a:srgbClr val="333333"/>
                </a:solidFill>
                <a:highlight>
                  <a:srgbClr val="F7F7F7"/>
                </a:highlight>
              </a:rPr>
              <a:t>, </a:t>
            </a:r>
            <a:r>
              <a:rPr lang="en" sz="1050">
                <a:solidFill>
                  <a:srgbClr val="BA2121"/>
                </a:solidFill>
                <a:highlight>
                  <a:srgbClr val="F7F7F7"/>
                </a:highlight>
              </a:rPr>
              <a:t>'HP'</a:t>
            </a:r>
            <a:r>
              <a:rPr lang="en" sz="1050">
                <a:solidFill>
                  <a:srgbClr val="333333"/>
                </a:solidFill>
                <a:highlight>
                  <a:srgbClr val="F7F7F7"/>
                </a:highlight>
              </a:rPr>
              <a:t>, </a:t>
            </a:r>
            <a:r>
              <a:rPr lang="en" sz="1050">
                <a:solidFill>
                  <a:srgbClr val="BA2121"/>
                </a:solidFill>
                <a:highlight>
                  <a:srgbClr val="F7F7F7"/>
                </a:highlight>
              </a:rPr>
              <a:t>'Sp.Atk'</a:t>
            </a:r>
            <a:r>
              <a:rPr lang="en" sz="1050">
                <a:solidFill>
                  <a:srgbClr val="333333"/>
                </a:solidFill>
                <a:highlight>
                  <a:srgbClr val="F7F7F7"/>
                </a:highlight>
              </a:rPr>
              <a:t>, </a:t>
            </a:r>
            <a:r>
              <a:rPr lang="en" sz="1050">
                <a:solidFill>
                  <a:srgbClr val="BA2121"/>
                </a:solidFill>
                <a:highlight>
                  <a:srgbClr val="F7F7F7"/>
                </a:highlight>
              </a:rPr>
              <a:t>'Sp.Def'</a:t>
            </a:r>
            <a:r>
              <a:rPr lang="en" sz="1050">
                <a:solidFill>
                  <a:srgbClr val="333333"/>
                </a:solidFill>
                <a:highlight>
                  <a:srgbClr val="F7F7F7"/>
                </a:highlight>
              </a:rPr>
              <a:t>, </a:t>
            </a:r>
            <a:r>
              <a:rPr lang="en" sz="1050">
                <a:solidFill>
                  <a:srgbClr val="BA2121"/>
                </a:solidFill>
                <a:highlight>
                  <a:srgbClr val="F7F7F7"/>
                </a:highlight>
              </a:rPr>
              <a:t>'Speed'</a:t>
            </a:r>
            <a:r>
              <a:rPr lang="en" sz="1050">
                <a:solidFill>
                  <a:srgbClr val="333333"/>
                </a:solidFill>
                <a:highlight>
                  <a:srgbClr val="F7F7F7"/>
                </a:highlight>
              </a:rPr>
              <a:t>]</a:t>
            </a:r>
          </a:p>
          <a:p>
            <a:pPr lvl="0">
              <a:spcBef>
                <a:spcPts val="0"/>
              </a:spcBef>
              <a:buNone/>
            </a:pPr>
            <a:r>
              <a:rPr lang="en"/>
              <a:t>Defined X</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i="1" lang="en" sz="1050">
                <a:solidFill>
                  <a:srgbClr val="408080"/>
                </a:solidFill>
                <a:highlight>
                  <a:srgbClr val="F7F7F7"/>
                </a:highlight>
                <a:latin typeface="Verdana"/>
                <a:ea typeface="Verdana"/>
                <a:cs typeface="Verdana"/>
                <a:sym typeface="Verdana"/>
              </a:rPr>
              <a:t>#3 is bug, not too far from grass.. </a:t>
            </a:r>
            <a:br>
              <a:rPr lang="en" sz="1050">
                <a:solidFill>
                  <a:srgbClr val="333333"/>
                </a:solidFill>
                <a:highlight>
                  <a:srgbClr val="F7F7F7"/>
                </a:highlight>
                <a:latin typeface="Verdana"/>
                <a:ea typeface="Verdana"/>
                <a:cs typeface="Verdana"/>
                <a:sym typeface="Verdana"/>
              </a:rPr>
            </a:br>
            <a:r>
              <a:rPr i="1" lang="en" sz="1050">
                <a:solidFill>
                  <a:srgbClr val="408080"/>
                </a:solidFill>
                <a:highlight>
                  <a:srgbClr val="F7F7F7"/>
                </a:highlight>
                <a:latin typeface="Verdana"/>
                <a:ea typeface="Verdana"/>
                <a:cs typeface="Verdana"/>
                <a:sym typeface="Verdana"/>
              </a:rPr>
              <a:t>#6 is on point with the prediction of electric!</a:t>
            </a:r>
            <a:br>
              <a:rPr lang="en" sz="1050">
                <a:solidFill>
                  <a:srgbClr val="333333"/>
                </a:solidFill>
                <a:highlight>
                  <a:srgbClr val="F7F7F7"/>
                </a:highlight>
                <a:latin typeface="Verdana"/>
                <a:ea typeface="Verdana"/>
                <a:cs typeface="Verdana"/>
                <a:sym typeface="Verdana"/>
              </a:rPr>
            </a:br>
            <a:r>
              <a:rPr i="1" lang="en" sz="1050">
                <a:solidFill>
                  <a:srgbClr val="408080"/>
                </a:solidFill>
                <a:highlight>
                  <a:srgbClr val="F7F7F7"/>
                </a:highlight>
                <a:latin typeface="Verdana"/>
                <a:ea typeface="Verdana"/>
                <a:cs typeface="Verdana"/>
                <a:sym typeface="Verdana"/>
              </a:rPr>
              <a:t>#5 is fire, this one is a bit more off</a:t>
            </a: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cap="flat" cmpd="sng" w="76200">
            <a:solidFill>
              <a:schemeClr val="lt2"/>
            </a:solidFill>
            <a:prstDash val="solid"/>
            <a:round/>
            <a:headEnd len="med" w="med" type="none"/>
            <a:tailEnd len="med" w="med" type="none"/>
          </a:ln>
        </p:spPr>
      </p:cxnSp>
      <p:cxnSp>
        <p:nvCxnSpPr>
          <p:cNvPr id="11" name="Shape 11"/>
          <p:cNvCxnSpPr/>
          <p:nvPr/>
        </p:nvCxnSpPr>
        <p:spPr>
          <a:xfrm>
            <a:off x="1575034" y="3158251"/>
            <a:ext cx="562200" cy="0"/>
          </a:xfrm>
          <a:prstGeom prst="straightConnector1">
            <a:avLst/>
          </a:prstGeom>
          <a:noFill/>
          <a:ln cap="flat" cmpd="sng" w="76200">
            <a:solidFill>
              <a:schemeClr val="lt2"/>
            </a:solidFill>
            <a:prstDash val="solid"/>
            <a:round/>
            <a:headEnd len="med" w="med" type="none"/>
            <a:tailEnd len="med" w="med" type="none"/>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4" name="Shape 14"/>
            <p:cNvCxnSpPr/>
            <p:nvPr/>
          </p:nvCxnSpPr>
          <p:spPr>
            <a:xfrm rot="10800000">
              <a:off x="1346428" y="1163700"/>
              <a:ext cx="6452100" cy="0"/>
            </a:xfrm>
            <a:prstGeom prst="straightConnector1">
              <a:avLst/>
            </a:prstGeom>
            <a:noFill/>
            <a:ln cap="flat" cmpd="sng" w="9525">
              <a:solidFill>
                <a:schemeClr val="accent3"/>
              </a:solidFill>
              <a:prstDash val="solid"/>
              <a:round/>
              <a:headEnd len="med" w="med" type="none"/>
              <a:tailEnd len="med" w="med" type="none"/>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cap="flat" cmpd="sng" w="76200">
              <a:solidFill>
                <a:schemeClr val="accent3"/>
              </a:solidFill>
              <a:prstDash val="solid"/>
              <a:round/>
              <a:headEnd len="med" w="med" type="none"/>
              <a:tailEnd len="med" w="med" type="none"/>
            </a:ln>
          </p:spPr>
        </p:cxnSp>
        <p:cxnSp>
          <p:nvCxnSpPr>
            <p:cNvPr id="17" name="Shape 17"/>
            <p:cNvCxnSpPr/>
            <p:nvPr/>
          </p:nvCxnSpPr>
          <p:spPr>
            <a:xfrm>
              <a:off x="1346435" y="3969087"/>
              <a:ext cx="6452100" cy="0"/>
            </a:xfrm>
            <a:prstGeom prst="straightConnector1">
              <a:avLst/>
            </a:prstGeom>
            <a:noFill/>
            <a:ln cap="flat" cmpd="sng" w="9525">
              <a:solidFill>
                <a:schemeClr val="accent3"/>
              </a:solidFill>
              <a:prstDash val="solid"/>
              <a:round/>
              <a:headEnd len="med" w="med" type="none"/>
              <a:tailEnd len="med" w="med"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title"/>
          </p:nvPr>
        </p:nvSpPr>
        <p:spPr>
          <a:xfrm>
            <a:off x="311700" y="1304850"/>
            <a:ext cx="8520600" cy="1538400"/>
          </a:xfrm>
          <a:prstGeom prst="rect">
            <a:avLst/>
          </a:prstGeom>
        </p:spPr>
        <p:txBody>
          <a:bodyPr anchorCtr="0" anchor="ctr" bIns="91425" lIns="91425" rIns="91425" tIns="91425"/>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p:txBody>
      </p:sp>
      <p:sp>
        <p:nvSpPr>
          <p:cNvPr id="58" name="Shape 58"/>
          <p:cNvSpPr txBox="1"/>
          <p:nvPr>
            <p:ph idx="1" type="body"/>
          </p:nvPr>
        </p:nvSpPr>
        <p:spPr>
          <a:xfrm>
            <a:off x="311700" y="299565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rIns="91425" tIns="91425"/>
          <a:lstStyle>
            <a:lvl1pPr lvl="0">
              <a:spcBef>
                <a:spcPts val="0"/>
              </a:spcBef>
              <a:buClr>
                <a:schemeClr val="dk2"/>
              </a:buClr>
              <a:buSzPct val="100000"/>
              <a:defRPr b="0" sz="5400">
                <a:solidFill>
                  <a:schemeClr val="dk2"/>
                </a:solidFill>
              </a:defRPr>
            </a:lvl1pPr>
            <a:lvl2pPr lvl="1">
              <a:spcBef>
                <a:spcPts val="0"/>
              </a:spcBef>
              <a:buClr>
                <a:schemeClr val="dk2"/>
              </a:buClr>
              <a:buSzPct val="100000"/>
              <a:defRPr b="0" sz="5400">
                <a:solidFill>
                  <a:schemeClr val="dk2"/>
                </a:solidFill>
              </a:defRPr>
            </a:lvl2pPr>
            <a:lvl3pPr lvl="2">
              <a:spcBef>
                <a:spcPts val="0"/>
              </a:spcBef>
              <a:buClr>
                <a:schemeClr val="dk2"/>
              </a:buClr>
              <a:buSzPct val="100000"/>
              <a:defRPr b="0" sz="5400">
                <a:solidFill>
                  <a:schemeClr val="dk2"/>
                </a:solidFill>
              </a:defRPr>
            </a:lvl3pPr>
            <a:lvl4pPr lvl="3">
              <a:spcBef>
                <a:spcPts val="0"/>
              </a:spcBef>
              <a:buClr>
                <a:schemeClr val="dk2"/>
              </a:buClr>
              <a:buSzPct val="100000"/>
              <a:defRPr b="0" sz="5400">
                <a:solidFill>
                  <a:schemeClr val="dk2"/>
                </a:solidFill>
              </a:defRPr>
            </a:lvl4pPr>
            <a:lvl5pPr lvl="4">
              <a:spcBef>
                <a:spcPts val="0"/>
              </a:spcBef>
              <a:buClr>
                <a:schemeClr val="dk2"/>
              </a:buClr>
              <a:buSzPct val="100000"/>
              <a:defRPr b="0" sz="5400">
                <a:solidFill>
                  <a:schemeClr val="dk2"/>
                </a:solidFill>
              </a:defRPr>
            </a:lvl5pPr>
            <a:lvl6pPr lvl="5">
              <a:spcBef>
                <a:spcPts val="0"/>
              </a:spcBef>
              <a:buClr>
                <a:schemeClr val="dk2"/>
              </a:buClr>
              <a:buSzPct val="100000"/>
              <a:defRPr b="0" sz="5400">
                <a:solidFill>
                  <a:schemeClr val="dk2"/>
                </a:solidFill>
              </a:defRPr>
            </a:lvl6pPr>
            <a:lvl7pPr lvl="6">
              <a:spcBef>
                <a:spcPts val="0"/>
              </a:spcBef>
              <a:buClr>
                <a:schemeClr val="dk2"/>
              </a:buClr>
              <a:buSzPct val="100000"/>
              <a:defRPr b="0" sz="5400">
                <a:solidFill>
                  <a:schemeClr val="dk2"/>
                </a:solidFill>
              </a:defRPr>
            </a:lvl7pPr>
            <a:lvl8pPr lvl="7">
              <a:spcBef>
                <a:spcPts val="0"/>
              </a:spcBef>
              <a:buClr>
                <a:schemeClr val="dk2"/>
              </a:buClr>
              <a:buSzPct val="100000"/>
              <a:defRPr b="0" sz="5400">
                <a:solidFill>
                  <a:schemeClr val="dk2"/>
                </a:solidFill>
              </a:defRPr>
            </a:lvl8pPr>
            <a:lvl9pPr lvl="8">
              <a:spcBef>
                <a:spcPts val="0"/>
              </a:spcBef>
              <a:buClr>
                <a:schemeClr val="dk2"/>
              </a:buClr>
              <a:buSzPct val="100000"/>
              <a:defRPr b="0" sz="5400">
                <a:solidFill>
                  <a:schemeClr val="dk2"/>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265500" y="1039675"/>
            <a:ext cx="4045200" cy="16758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rIns="91425" tIns="91425"/>
          <a:lstStyle>
            <a:lvl1pPr lvl="0">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abcsds/pokemon" TargetMode="External"/><Relationship Id="rId4" Type="http://schemas.openxmlformats.org/officeDocument/2006/relationships/hyperlink" Target="http://bulbapedia.bulbagarden.net/wiki/Main_Page"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ctrTitle"/>
          </p:nvPr>
        </p:nvSpPr>
        <p:spPr>
          <a:xfrm>
            <a:off x="1004150" y="1751764"/>
            <a:ext cx="7136700" cy="1022400"/>
          </a:xfrm>
          <a:prstGeom prst="rect">
            <a:avLst/>
          </a:prstGeom>
        </p:spPr>
        <p:txBody>
          <a:bodyPr anchorCtr="0" anchor="b" bIns="91425" lIns="91425" rIns="91425" tIns="91425">
            <a:noAutofit/>
          </a:bodyPr>
          <a:lstStyle/>
          <a:p>
            <a:pPr lvl="0">
              <a:spcBef>
                <a:spcPts val="0"/>
              </a:spcBef>
              <a:buNone/>
            </a:pPr>
            <a:r>
              <a:rPr lang="en"/>
              <a:t> </a:t>
            </a:r>
          </a:p>
        </p:txBody>
      </p:sp>
      <p:sp>
        <p:nvSpPr>
          <p:cNvPr id="67" name="Shape 67"/>
          <p:cNvSpPr txBox="1"/>
          <p:nvPr>
            <p:ph idx="1" type="subTitle"/>
          </p:nvPr>
        </p:nvSpPr>
        <p:spPr>
          <a:xfrm>
            <a:off x="2137225" y="2850039"/>
            <a:ext cx="4870500" cy="792600"/>
          </a:xfrm>
          <a:prstGeom prst="rect">
            <a:avLst/>
          </a:prstGeom>
        </p:spPr>
        <p:txBody>
          <a:bodyPr anchorCtr="0" anchor="t" bIns="91425" lIns="91425" rIns="91425" tIns="91425">
            <a:noAutofit/>
          </a:bodyPr>
          <a:lstStyle/>
          <a:p>
            <a:pPr lvl="0">
              <a:spcBef>
                <a:spcPts val="0"/>
              </a:spcBef>
              <a:buNone/>
            </a:pPr>
            <a:r>
              <a:rPr lang="en"/>
              <a:t>Predicting Pokemon types with stats from over 721 Pokémon</a:t>
            </a:r>
          </a:p>
        </p:txBody>
      </p:sp>
      <p:pic>
        <p:nvPicPr>
          <p:cNvPr id="68" name="Shape 68"/>
          <p:cNvPicPr preferRelativeResize="0"/>
          <p:nvPr/>
        </p:nvPicPr>
        <p:blipFill>
          <a:blip r:embed="rId3">
            <a:alphaModFix/>
          </a:blip>
          <a:stretch>
            <a:fillRect/>
          </a:stretch>
        </p:blipFill>
        <p:spPr>
          <a:xfrm>
            <a:off x="2676649" y="1231275"/>
            <a:ext cx="3819399" cy="1731450"/>
          </a:xfrm>
          <a:prstGeom prst="rect">
            <a:avLst/>
          </a:prstGeom>
          <a:noFill/>
          <a:ln>
            <a:noFill/>
          </a:ln>
        </p:spPr>
      </p:pic>
      <p:pic>
        <p:nvPicPr>
          <p:cNvPr id="69" name="Shape 69"/>
          <p:cNvPicPr preferRelativeResize="0"/>
          <p:nvPr/>
        </p:nvPicPr>
        <p:blipFill>
          <a:blip r:embed="rId4">
            <a:alphaModFix/>
          </a:blip>
          <a:stretch>
            <a:fillRect/>
          </a:stretch>
        </p:blipFill>
        <p:spPr>
          <a:xfrm>
            <a:off x="6255500" y="3642649"/>
            <a:ext cx="2702825" cy="1351400"/>
          </a:xfrm>
          <a:prstGeom prst="rect">
            <a:avLst/>
          </a:prstGeom>
          <a:noFill/>
          <a:ln>
            <a:noFill/>
          </a:ln>
        </p:spPr>
      </p:pic>
      <p:pic>
        <p:nvPicPr>
          <p:cNvPr id="70" name="Shape 70"/>
          <p:cNvPicPr preferRelativeResize="0"/>
          <p:nvPr/>
        </p:nvPicPr>
        <p:blipFill>
          <a:blip r:embed="rId5">
            <a:alphaModFix/>
          </a:blip>
          <a:stretch>
            <a:fillRect/>
          </a:stretch>
        </p:blipFill>
        <p:spPr>
          <a:xfrm>
            <a:off x="118250" y="605675"/>
            <a:ext cx="2018975" cy="3459199"/>
          </a:xfrm>
          <a:prstGeom prst="rect">
            <a:avLst/>
          </a:prstGeom>
          <a:noFill/>
          <a:ln>
            <a:noFill/>
          </a:ln>
        </p:spPr>
      </p:pic>
      <p:pic>
        <p:nvPicPr>
          <p:cNvPr id="71" name="Shape 71"/>
          <p:cNvPicPr preferRelativeResize="0"/>
          <p:nvPr/>
        </p:nvPicPr>
        <p:blipFill>
          <a:blip r:embed="rId6">
            <a:alphaModFix/>
          </a:blip>
          <a:stretch>
            <a:fillRect/>
          </a:stretch>
        </p:blipFill>
        <p:spPr>
          <a:xfrm rot="1487667">
            <a:off x="6424565" y="476031"/>
            <a:ext cx="2571750" cy="1371600"/>
          </a:xfrm>
          <a:prstGeom prst="rect">
            <a:avLst/>
          </a:prstGeom>
          <a:noFill/>
          <a:ln>
            <a:noFill/>
          </a:ln>
        </p:spPr>
      </p:pic>
      <p:pic>
        <p:nvPicPr>
          <p:cNvPr id="72" name="Shape 72"/>
          <p:cNvPicPr preferRelativeResize="0"/>
          <p:nvPr/>
        </p:nvPicPr>
        <p:blipFill>
          <a:blip r:embed="rId7">
            <a:alphaModFix/>
          </a:blip>
          <a:stretch>
            <a:fillRect/>
          </a:stretch>
        </p:blipFill>
        <p:spPr>
          <a:xfrm>
            <a:off x="6824600" y="2970286"/>
            <a:ext cx="1771650" cy="476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Continued</a:t>
            </a:r>
          </a:p>
        </p:txBody>
      </p:sp>
      <p:sp>
        <p:nvSpPr>
          <p:cNvPr id="139" name="Shape 13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
              <a:t>Special Attack						</a:t>
            </a:r>
            <a:r>
              <a:rPr lang="en"/>
              <a:t>Special</a:t>
            </a:r>
            <a:r>
              <a:rPr lang="en"/>
              <a:t> </a:t>
            </a:r>
            <a:r>
              <a:rPr lang="en"/>
              <a:t>Defense </a:t>
            </a:r>
          </a:p>
        </p:txBody>
      </p:sp>
      <p:pic>
        <p:nvPicPr>
          <p:cNvPr id="140" name="Shape 140"/>
          <p:cNvPicPr preferRelativeResize="0"/>
          <p:nvPr/>
        </p:nvPicPr>
        <p:blipFill>
          <a:blip r:embed="rId3">
            <a:alphaModFix/>
          </a:blip>
          <a:stretch>
            <a:fillRect/>
          </a:stretch>
        </p:blipFill>
        <p:spPr>
          <a:xfrm>
            <a:off x="210500" y="1860762"/>
            <a:ext cx="4374650" cy="2488149"/>
          </a:xfrm>
          <a:prstGeom prst="rect">
            <a:avLst/>
          </a:prstGeom>
          <a:noFill/>
          <a:ln>
            <a:noFill/>
          </a:ln>
        </p:spPr>
      </p:pic>
      <p:pic>
        <p:nvPicPr>
          <p:cNvPr id="141" name="Shape 141"/>
          <p:cNvPicPr preferRelativeResize="0"/>
          <p:nvPr/>
        </p:nvPicPr>
        <p:blipFill>
          <a:blip r:embed="rId4">
            <a:alphaModFix/>
          </a:blip>
          <a:stretch>
            <a:fillRect/>
          </a:stretch>
        </p:blipFill>
        <p:spPr>
          <a:xfrm>
            <a:off x="4585149" y="1839074"/>
            <a:ext cx="4420500" cy="253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Continued</a:t>
            </a:r>
          </a:p>
        </p:txBody>
      </p:sp>
      <p:sp>
        <p:nvSpPr>
          <p:cNvPr id="147" name="Shape 147"/>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
              <a:t>HP									Speed</a:t>
            </a:r>
          </a:p>
        </p:txBody>
      </p:sp>
      <p:pic>
        <p:nvPicPr>
          <p:cNvPr id="148" name="Shape 148"/>
          <p:cNvPicPr preferRelativeResize="0"/>
          <p:nvPr/>
        </p:nvPicPr>
        <p:blipFill>
          <a:blip r:embed="rId3">
            <a:alphaModFix/>
          </a:blip>
          <a:stretch>
            <a:fillRect/>
          </a:stretch>
        </p:blipFill>
        <p:spPr>
          <a:xfrm>
            <a:off x="195575" y="1776475"/>
            <a:ext cx="4137553" cy="2481049"/>
          </a:xfrm>
          <a:prstGeom prst="rect">
            <a:avLst/>
          </a:prstGeom>
          <a:noFill/>
          <a:ln>
            <a:noFill/>
          </a:ln>
        </p:spPr>
      </p:pic>
      <p:pic>
        <p:nvPicPr>
          <p:cNvPr id="149" name="Shape 149"/>
          <p:cNvPicPr preferRelativeResize="0"/>
          <p:nvPr/>
        </p:nvPicPr>
        <p:blipFill>
          <a:blip r:embed="rId4">
            <a:alphaModFix/>
          </a:blip>
          <a:stretch>
            <a:fillRect/>
          </a:stretch>
        </p:blipFill>
        <p:spPr>
          <a:xfrm>
            <a:off x="4473525" y="1817550"/>
            <a:ext cx="4358774" cy="2481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288375"/>
            <a:ext cx="8520600" cy="707400"/>
          </a:xfrm>
          <a:prstGeom prst="rect">
            <a:avLst/>
          </a:prstGeom>
        </p:spPr>
        <p:txBody>
          <a:bodyPr anchorCtr="0" anchor="t" bIns="91425" lIns="91425" rIns="91425" tIns="91425">
            <a:noAutofit/>
          </a:bodyPr>
          <a:lstStyle/>
          <a:p>
            <a:pPr lvl="0">
              <a:spcBef>
                <a:spcPts val="0"/>
              </a:spcBef>
              <a:buNone/>
            </a:pPr>
            <a:r>
              <a:rPr lang="en"/>
              <a:t>Scatter Matrix of Pokemon Stats</a:t>
            </a:r>
          </a:p>
        </p:txBody>
      </p:sp>
      <p:sp>
        <p:nvSpPr>
          <p:cNvPr id="155" name="Shape 15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56" name="Shape 156"/>
          <p:cNvPicPr preferRelativeResize="0"/>
          <p:nvPr/>
        </p:nvPicPr>
        <p:blipFill>
          <a:blip r:embed="rId3">
            <a:alphaModFix/>
          </a:blip>
          <a:stretch>
            <a:fillRect/>
          </a:stretch>
        </p:blipFill>
        <p:spPr>
          <a:xfrm>
            <a:off x="1280950" y="864449"/>
            <a:ext cx="5872650" cy="4119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KNN to predict Type based on Stats- Step 1 </a:t>
            </a:r>
          </a:p>
        </p:txBody>
      </p:sp>
      <p:sp>
        <p:nvSpPr>
          <p:cNvPr id="162" name="Shape 162"/>
          <p:cNvSpPr txBox="1"/>
          <p:nvPr>
            <p:ph idx="1" type="body"/>
          </p:nvPr>
        </p:nvSpPr>
        <p:spPr>
          <a:xfrm>
            <a:off x="311700" y="1113150"/>
            <a:ext cx="8520600" cy="3302700"/>
          </a:xfrm>
          <a:prstGeom prst="rect">
            <a:avLst/>
          </a:prstGeom>
        </p:spPr>
        <p:txBody>
          <a:bodyPr anchorCtr="0" anchor="t" bIns="91425" lIns="91425" rIns="91425" tIns="91425">
            <a:noAutofit/>
          </a:bodyPr>
          <a:lstStyle/>
          <a:p>
            <a:pPr lvl="0">
              <a:spcBef>
                <a:spcPts val="0"/>
              </a:spcBef>
              <a:buNone/>
            </a:pPr>
            <a:r>
              <a:rPr b="1" lang="en"/>
              <a:t>Basic KNN Model, without test/train split</a:t>
            </a:r>
          </a:p>
        </p:txBody>
      </p:sp>
      <p:pic>
        <p:nvPicPr>
          <p:cNvPr id="163" name="Shape 163"/>
          <p:cNvPicPr preferRelativeResize="0"/>
          <p:nvPr/>
        </p:nvPicPr>
        <p:blipFill>
          <a:blip r:embed="rId3">
            <a:alphaModFix/>
          </a:blip>
          <a:stretch>
            <a:fillRect/>
          </a:stretch>
        </p:blipFill>
        <p:spPr>
          <a:xfrm>
            <a:off x="311699" y="1462199"/>
            <a:ext cx="6392549" cy="1065424"/>
          </a:xfrm>
          <a:prstGeom prst="rect">
            <a:avLst/>
          </a:prstGeom>
          <a:noFill/>
          <a:ln>
            <a:noFill/>
          </a:ln>
        </p:spPr>
      </p:pic>
      <p:pic>
        <p:nvPicPr>
          <p:cNvPr id="164" name="Shape 164"/>
          <p:cNvPicPr preferRelativeResize="0"/>
          <p:nvPr/>
        </p:nvPicPr>
        <p:blipFill>
          <a:blip r:embed="rId4">
            <a:alphaModFix/>
          </a:blip>
          <a:stretch>
            <a:fillRect/>
          </a:stretch>
        </p:blipFill>
        <p:spPr>
          <a:xfrm>
            <a:off x="2036325" y="2379975"/>
            <a:ext cx="3471049" cy="2144849"/>
          </a:xfrm>
          <a:prstGeom prst="rect">
            <a:avLst/>
          </a:prstGeom>
          <a:noFill/>
          <a:ln>
            <a:noFill/>
          </a:ln>
        </p:spPr>
      </p:pic>
      <p:sp>
        <p:nvSpPr>
          <p:cNvPr id="165" name="Shape 165"/>
          <p:cNvSpPr txBox="1"/>
          <p:nvPr/>
        </p:nvSpPr>
        <p:spPr>
          <a:xfrm>
            <a:off x="5595900" y="2458650"/>
            <a:ext cx="2498100" cy="1957200"/>
          </a:xfrm>
          <a:prstGeom prst="rect">
            <a:avLst/>
          </a:prstGeom>
          <a:noFill/>
          <a:ln>
            <a:noFill/>
          </a:ln>
        </p:spPr>
        <p:txBody>
          <a:bodyPr anchorCtr="0" anchor="t" bIns="91425" lIns="91425" rIns="91425" tIns="91425">
            <a:noAutofit/>
          </a:bodyPr>
          <a:lstStyle/>
          <a:p>
            <a:pPr lvl="0">
              <a:spcBef>
                <a:spcPts val="0"/>
              </a:spcBef>
              <a:buNone/>
            </a:pPr>
            <a:r>
              <a:rPr lang="en"/>
              <a:t>Creating our features (X)</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1 Continued...</a:t>
            </a:r>
          </a:p>
        </p:txBody>
      </p:sp>
      <p:sp>
        <p:nvSpPr>
          <p:cNvPr id="171" name="Shape 171"/>
          <p:cNvSpPr txBox="1"/>
          <p:nvPr>
            <p:ph idx="1" type="body"/>
          </p:nvPr>
        </p:nvSpPr>
        <p:spPr>
          <a:xfrm>
            <a:off x="311700" y="1256475"/>
            <a:ext cx="8520600" cy="3302700"/>
          </a:xfrm>
          <a:prstGeom prst="rect">
            <a:avLst/>
          </a:prstGeom>
        </p:spPr>
        <p:txBody>
          <a:bodyPr anchorCtr="0" anchor="t" bIns="91425" lIns="91425" rIns="91425" tIns="91425">
            <a:noAutofit/>
          </a:bodyPr>
          <a:lstStyle/>
          <a:p>
            <a:pPr lvl="0">
              <a:spcBef>
                <a:spcPts val="0"/>
              </a:spcBef>
              <a:buNone/>
            </a:pPr>
            <a:r>
              <a:rPr lang="en"/>
              <a:t>Creating our response vector, y and checking types</a:t>
            </a:r>
          </a:p>
          <a:p>
            <a:pPr lvl="0">
              <a:spcBef>
                <a:spcPts val="0"/>
              </a:spcBef>
              <a:buNone/>
            </a:pPr>
            <a:r>
              <a:t/>
            </a:r>
            <a:endParaRPr/>
          </a:p>
        </p:txBody>
      </p:sp>
      <p:pic>
        <p:nvPicPr>
          <p:cNvPr id="172" name="Shape 172"/>
          <p:cNvPicPr preferRelativeResize="0"/>
          <p:nvPr/>
        </p:nvPicPr>
        <p:blipFill>
          <a:blip r:embed="rId3">
            <a:alphaModFix/>
          </a:blip>
          <a:stretch>
            <a:fillRect/>
          </a:stretch>
        </p:blipFill>
        <p:spPr>
          <a:xfrm>
            <a:off x="473724" y="1785900"/>
            <a:ext cx="2771775" cy="2649500"/>
          </a:xfrm>
          <a:prstGeom prst="rect">
            <a:avLst/>
          </a:prstGeom>
          <a:noFill/>
          <a:ln>
            <a:noFill/>
          </a:ln>
        </p:spPr>
      </p:pic>
      <p:pic>
        <p:nvPicPr>
          <p:cNvPr id="173" name="Shape 173"/>
          <p:cNvPicPr preferRelativeResize="0"/>
          <p:nvPr/>
        </p:nvPicPr>
        <p:blipFill>
          <a:blip r:embed="rId4">
            <a:alphaModFix/>
          </a:blip>
          <a:stretch>
            <a:fillRect/>
          </a:stretch>
        </p:blipFill>
        <p:spPr>
          <a:xfrm>
            <a:off x="3314325" y="1732662"/>
            <a:ext cx="5657500" cy="275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2. Import the Estimator</a:t>
            </a:r>
          </a:p>
        </p:txBody>
      </p:sp>
      <p:sp>
        <p:nvSpPr>
          <p:cNvPr id="179" name="Shape 179"/>
          <p:cNvSpPr txBox="1"/>
          <p:nvPr>
            <p:ph idx="1" type="body"/>
          </p:nvPr>
        </p:nvSpPr>
        <p:spPr>
          <a:xfrm>
            <a:off x="311700" y="1342525"/>
            <a:ext cx="8520600" cy="3302700"/>
          </a:xfrm>
          <a:prstGeom prst="rect">
            <a:avLst/>
          </a:prstGeom>
        </p:spPr>
        <p:txBody>
          <a:bodyPr anchorCtr="0" anchor="t" bIns="91425" lIns="91425" rIns="91425" tIns="91425">
            <a:noAutofit/>
          </a:bodyPr>
          <a:lstStyle/>
          <a:p>
            <a:pPr lvl="0">
              <a:spcBef>
                <a:spcPts val="0"/>
              </a:spcBef>
              <a:buNone/>
            </a:pPr>
            <a:r>
              <a:rPr lang="en"/>
              <a:t>In this step, we’re going to import KNN </a:t>
            </a:r>
            <a:r>
              <a:rPr lang="en"/>
              <a:t>Classifier</a:t>
            </a:r>
            <a:r>
              <a:rPr lang="en"/>
              <a:t> from Sklearn</a:t>
            </a:r>
          </a:p>
        </p:txBody>
      </p:sp>
      <p:pic>
        <p:nvPicPr>
          <p:cNvPr id="180" name="Shape 180"/>
          <p:cNvPicPr preferRelativeResize="0"/>
          <p:nvPr/>
        </p:nvPicPr>
        <p:blipFill>
          <a:blip r:embed="rId3">
            <a:alphaModFix/>
          </a:blip>
          <a:stretch>
            <a:fillRect/>
          </a:stretch>
        </p:blipFill>
        <p:spPr>
          <a:xfrm>
            <a:off x="373500" y="2234529"/>
            <a:ext cx="7965799" cy="801900"/>
          </a:xfrm>
          <a:prstGeom prst="rect">
            <a:avLst/>
          </a:prstGeom>
          <a:noFill/>
          <a:ln>
            <a:noFill/>
          </a:ln>
        </p:spPr>
      </p:pic>
      <p:pic>
        <p:nvPicPr>
          <p:cNvPr id="181" name="Shape 181"/>
          <p:cNvPicPr preferRelativeResize="0"/>
          <p:nvPr/>
        </p:nvPicPr>
        <p:blipFill>
          <a:blip r:embed="rId4">
            <a:alphaModFix/>
          </a:blip>
          <a:stretch>
            <a:fillRect/>
          </a:stretch>
        </p:blipFill>
        <p:spPr>
          <a:xfrm>
            <a:off x="1415775" y="3160899"/>
            <a:ext cx="5881249" cy="162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3. Instantiate the estimator</a:t>
            </a:r>
          </a:p>
        </p:txBody>
      </p:sp>
      <p:sp>
        <p:nvSpPr>
          <p:cNvPr id="187" name="Shape 187"/>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88" name="Shape 188"/>
          <p:cNvPicPr preferRelativeResize="0"/>
          <p:nvPr/>
        </p:nvPicPr>
        <p:blipFill>
          <a:blip r:embed="rId3">
            <a:alphaModFix/>
          </a:blip>
          <a:stretch>
            <a:fillRect/>
          </a:stretch>
        </p:blipFill>
        <p:spPr>
          <a:xfrm>
            <a:off x="311700" y="1363100"/>
            <a:ext cx="6088749" cy="1314474"/>
          </a:xfrm>
          <a:prstGeom prst="rect">
            <a:avLst/>
          </a:prstGeom>
          <a:noFill/>
          <a:ln>
            <a:noFill/>
          </a:ln>
        </p:spPr>
      </p:pic>
      <p:pic>
        <p:nvPicPr>
          <p:cNvPr id="189" name="Shape 189"/>
          <p:cNvPicPr preferRelativeResize="0"/>
          <p:nvPr/>
        </p:nvPicPr>
        <p:blipFill>
          <a:blip r:embed="rId4">
            <a:alphaModFix/>
          </a:blip>
          <a:stretch>
            <a:fillRect/>
          </a:stretch>
        </p:blipFill>
        <p:spPr>
          <a:xfrm>
            <a:off x="311700" y="3068400"/>
            <a:ext cx="5726074" cy="993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4. Fit the Model</a:t>
            </a:r>
          </a:p>
        </p:txBody>
      </p:sp>
      <p:sp>
        <p:nvSpPr>
          <p:cNvPr id="195" name="Shape 19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We’re using stats from Generation I through Generation VI to fit the KNN model.  For our predictions, we’ll use Pokemon stats from Gen VII</a:t>
            </a:r>
          </a:p>
        </p:txBody>
      </p:sp>
      <p:pic>
        <p:nvPicPr>
          <p:cNvPr id="196" name="Shape 196"/>
          <p:cNvPicPr preferRelativeResize="0"/>
          <p:nvPr/>
        </p:nvPicPr>
        <p:blipFill>
          <a:blip r:embed="rId3">
            <a:alphaModFix/>
          </a:blip>
          <a:stretch>
            <a:fillRect/>
          </a:stretch>
        </p:blipFill>
        <p:spPr>
          <a:xfrm>
            <a:off x="311687" y="1357162"/>
            <a:ext cx="5572125" cy="1209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5. Use the model to predict the response for a new observation</a:t>
            </a:r>
          </a:p>
        </p:txBody>
      </p:sp>
      <p:sp>
        <p:nvSpPr>
          <p:cNvPr id="202" name="Shape 202"/>
          <p:cNvSpPr txBox="1"/>
          <p:nvPr>
            <p:ph idx="1" type="body"/>
          </p:nvPr>
        </p:nvSpPr>
        <p:spPr>
          <a:xfrm>
            <a:off x="311700" y="1652225"/>
            <a:ext cx="8520600" cy="29169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rPr lang="en"/>
              <a:t>Adding a new observation to see how it is classified </a:t>
            </a:r>
          </a:p>
        </p:txBody>
      </p:sp>
      <p:pic>
        <p:nvPicPr>
          <p:cNvPr id="203" name="Shape 203"/>
          <p:cNvPicPr preferRelativeResize="0"/>
          <p:nvPr/>
        </p:nvPicPr>
        <p:blipFill>
          <a:blip r:embed="rId3">
            <a:alphaModFix/>
          </a:blip>
          <a:stretch>
            <a:fillRect/>
          </a:stretch>
        </p:blipFill>
        <p:spPr>
          <a:xfrm>
            <a:off x="387900" y="1697300"/>
            <a:ext cx="7900199" cy="196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5 continued...</a:t>
            </a:r>
          </a:p>
        </p:txBody>
      </p:sp>
      <p:sp>
        <p:nvSpPr>
          <p:cNvPr id="209" name="Shape 20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10" name="Shape 210"/>
          <p:cNvPicPr preferRelativeResize="0"/>
          <p:nvPr/>
        </p:nvPicPr>
        <p:blipFill>
          <a:blip r:embed="rId3">
            <a:alphaModFix/>
          </a:blip>
          <a:stretch>
            <a:fillRect/>
          </a:stretch>
        </p:blipFill>
        <p:spPr>
          <a:xfrm>
            <a:off x="271400" y="1247775"/>
            <a:ext cx="8068350" cy="267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Background Info</a:t>
            </a:r>
          </a:p>
        </p:txBody>
      </p:sp>
      <p:sp>
        <p:nvSpPr>
          <p:cNvPr id="78" name="Shape 78"/>
          <p:cNvSpPr txBox="1"/>
          <p:nvPr>
            <p:ph idx="1" type="body"/>
          </p:nvPr>
        </p:nvSpPr>
        <p:spPr>
          <a:xfrm>
            <a:off x="205725" y="1044600"/>
            <a:ext cx="8520600" cy="38343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Nintendo released Pokemon Red &amp; Green for Gameboy Japan in 1996</a:t>
            </a:r>
          </a:p>
          <a:p>
            <a:pPr indent="-228600" lvl="0" marL="457200" rtl="0">
              <a:lnSpc>
                <a:spcPct val="150000"/>
              </a:lnSpc>
              <a:spcBef>
                <a:spcPts val="0"/>
              </a:spcBef>
            </a:pPr>
            <a:r>
              <a:rPr lang="en"/>
              <a:t>Each Pokemon has a type and specific base stat that made it strong or weak against other Pokemon</a:t>
            </a:r>
          </a:p>
          <a:p>
            <a:pPr indent="-228600" lvl="0" marL="457200" rtl="0">
              <a:lnSpc>
                <a:spcPct val="150000"/>
              </a:lnSpc>
              <a:spcBef>
                <a:spcPts val="0"/>
              </a:spcBef>
            </a:pPr>
            <a:r>
              <a:rPr lang="en"/>
              <a:t>150 Pokemon in Gen I, with 15 types</a:t>
            </a:r>
          </a:p>
          <a:p>
            <a:pPr indent="-228600" lvl="0" marL="457200" rtl="0">
              <a:lnSpc>
                <a:spcPct val="150000"/>
              </a:lnSpc>
              <a:spcBef>
                <a:spcPts val="0"/>
              </a:spcBef>
            </a:pPr>
            <a:r>
              <a:rPr lang="en"/>
              <a:t>802 Pokemon in Gen VII  with 18 types</a:t>
            </a:r>
          </a:p>
          <a:p>
            <a:pPr indent="-228600" lvl="0" marL="457200" rtl="0">
              <a:lnSpc>
                <a:spcPct val="150000"/>
              </a:lnSpc>
              <a:spcBef>
                <a:spcPts val="0"/>
              </a:spcBef>
            </a:pPr>
            <a:r>
              <a:rPr lang="en"/>
              <a:t>Pokemon can have a primary and secondary type</a:t>
            </a:r>
          </a:p>
          <a:p>
            <a:pPr indent="-228600" lvl="0" marL="457200" rtl="0">
              <a:lnSpc>
                <a:spcPct val="150000"/>
              </a:lnSpc>
              <a:spcBef>
                <a:spcPts val="0"/>
              </a:spcBef>
            </a:pPr>
            <a:r>
              <a:rPr lang="en"/>
              <a:t>For this project, we will be looking at primary type only because with the combination possibilities, there are 146 type combinations </a:t>
            </a:r>
          </a:p>
        </p:txBody>
      </p:sp>
      <p:pic>
        <p:nvPicPr>
          <p:cNvPr id="79" name="Shape 79"/>
          <p:cNvPicPr preferRelativeResize="0"/>
          <p:nvPr/>
        </p:nvPicPr>
        <p:blipFill>
          <a:blip r:embed="rId3">
            <a:alphaModFix/>
          </a:blip>
          <a:stretch>
            <a:fillRect/>
          </a:stretch>
        </p:blipFill>
        <p:spPr>
          <a:xfrm>
            <a:off x="6108825" y="1927000"/>
            <a:ext cx="3035174" cy="1660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Step 6. Evaluate Accuracy</a:t>
            </a:r>
          </a:p>
        </p:txBody>
      </p:sp>
      <p:sp>
        <p:nvSpPr>
          <p:cNvPr id="216" name="Shape 216"/>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17" name="Shape 217"/>
          <p:cNvPicPr preferRelativeResize="0"/>
          <p:nvPr/>
        </p:nvPicPr>
        <p:blipFill>
          <a:blip r:embed="rId3">
            <a:alphaModFix/>
          </a:blip>
          <a:stretch>
            <a:fillRect/>
          </a:stretch>
        </p:blipFill>
        <p:spPr>
          <a:xfrm>
            <a:off x="311700" y="1100148"/>
            <a:ext cx="5959725" cy="37980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KNN Model pt 1 Conclusions</a:t>
            </a:r>
          </a:p>
        </p:txBody>
      </p:sp>
      <p:sp>
        <p:nvSpPr>
          <p:cNvPr id="223" name="Shape 223"/>
          <p:cNvSpPr txBox="1"/>
          <p:nvPr>
            <p:ph idx="1" type="body"/>
          </p:nvPr>
        </p:nvSpPr>
        <p:spPr>
          <a:xfrm>
            <a:off x="311700" y="1266325"/>
            <a:ext cx="4801500" cy="3302700"/>
          </a:xfrm>
          <a:prstGeom prst="rect">
            <a:avLst/>
          </a:prstGeom>
        </p:spPr>
        <p:txBody>
          <a:bodyPr anchorCtr="0" anchor="t" bIns="91425" lIns="91425" rIns="91425" tIns="91425">
            <a:noAutofit/>
          </a:bodyPr>
          <a:lstStyle/>
          <a:p>
            <a:pPr indent="-228600" lvl="0" marL="457200" rtl="0">
              <a:spcBef>
                <a:spcPts val="0"/>
              </a:spcBef>
            </a:pPr>
            <a:r>
              <a:rPr lang="en"/>
              <a:t>It predicts sometimes, but it’s not very accurate.</a:t>
            </a:r>
          </a:p>
          <a:p>
            <a:pPr indent="-228600" lvl="0" marL="457200" rtl="0">
              <a:spcBef>
                <a:spcPts val="0"/>
              </a:spcBef>
            </a:pPr>
            <a:r>
              <a:rPr lang="en"/>
              <a:t>We can use different models to increase the accuracy or find a more precise accuracy measurement</a:t>
            </a:r>
          </a:p>
          <a:p>
            <a:pPr indent="-228600" lvl="0" marL="457200" rtl="0">
              <a:spcBef>
                <a:spcPts val="0"/>
              </a:spcBef>
            </a:pPr>
            <a:r>
              <a:rPr lang="en"/>
              <a:t>I will start working with decisions trees, clustering, and Random Forests to see if the accuracy will improve</a:t>
            </a:r>
          </a:p>
          <a:p>
            <a:pPr indent="-228600" lvl="0" marL="457200">
              <a:spcBef>
                <a:spcPts val="0"/>
              </a:spcBef>
            </a:pPr>
            <a:r>
              <a:rPr lang="en"/>
              <a:t>I will also use test/train split to see how that changes the model</a:t>
            </a:r>
          </a:p>
          <a:p>
            <a:pPr lvl="0">
              <a:spcBef>
                <a:spcPts val="0"/>
              </a:spcBef>
              <a:buNone/>
            </a:pPr>
            <a:r>
              <a:t/>
            </a:r>
            <a:endParaRPr/>
          </a:p>
        </p:txBody>
      </p:sp>
      <p:pic>
        <p:nvPicPr>
          <p:cNvPr id="224" name="Shape 224"/>
          <p:cNvPicPr preferRelativeResize="0"/>
          <p:nvPr/>
        </p:nvPicPr>
        <p:blipFill>
          <a:blip r:embed="rId3">
            <a:alphaModFix/>
          </a:blip>
          <a:stretch>
            <a:fillRect/>
          </a:stretch>
        </p:blipFill>
        <p:spPr>
          <a:xfrm>
            <a:off x="5113195" y="1152425"/>
            <a:ext cx="3587176" cy="3302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Adding Test/Train Split to KNN</a:t>
            </a:r>
          </a:p>
        </p:txBody>
      </p:sp>
      <p:sp>
        <p:nvSpPr>
          <p:cNvPr id="230" name="Shape 230"/>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31" name="Shape 231"/>
          <p:cNvPicPr preferRelativeResize="0"/>
          <p:nvPr/>
        </p:nvPicPr>
        <p:blipFill>
          <a:blip r:embed="rId3">
            <a:alphaModFix/>
          </a:blip>
          <a:stretch>
            <a:fillRect/>
          </a:stretch>
        </p:blipFill>
        <p:spPr>
          <a:xfrm>
            <a:off x="311697" y="1266322"/>
            <a:ext cx="3387899" cy="3387899"/>
          </a:xfrm>
          <a:prstGeom prst="rect">
            <a:avLst/>
          </a:prstGeom>
          <a:noFill/>
          <a:ln>
            <a:noFill/>
          </a:ln>
        </p:spPr>
      </p:pic>
      <p:pic>
        <p:nvPicPr>
          <p:cNvPr id="232" name="Shape 232"/>
          <p:cNvPicPr preferRelativeResize="0"/>
          <p:nvPr/>
        </p:nvPicPr>
        <p:blipFill>
          <a:blip r:embed="rId4">
            <a:alphaModFix/>
          </a:blip>
          <a:stretch>
            <a:fillRect/>
          </a:stretch>
        </p:blipFill>
        <p:spPr>
          <a:xfrm>
            <a:off x="4355974" y="1188299"/>
            <a:ext cx="3046000" cy="354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Checking our KNN post Test/Train Split</a:t>
            </a:r>
          </a:p>
        </p:txBody>
      </p:sp>
      <p:sp>
        <p:nvSpPr>
          <p:cNvPr id="238" name="Shape 238"/>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39" name="Shape 239"/>
          <p:cNvPicPr preferRelativeResize="0"/>
          <p:nvPr/>
        </p:nvPicPr>
        <p:blipFill>
          <a:blip r:embed="rId3">
            <a:alphaModFix/>
          </a:blip>
          <a:stretch>
            <a:fillRect/>
          </a:stretch>
        </p:blipFill>
        <p:spPr>
          <a:xfrm>
            <a:off x="1540406" y="1141012"/>
            <a:ext cx="5638668" cy="3553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Continued…(finding error values)</a:t>
            </a:r>
          </a:p>
        </p:txBody>
      </p:sp>
      <p:sp>
        <p:nvSpPr>
          <p:cNvPr id="245" name="Shape 24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46" name="Shape 246"/>
          <p:cNvPicPr preferRelativeResize="0"/>
          <p:nvPr/>
        </p:nvPicPr>
        <p:blipFill>
          <a:blip r:embed="rId3">
            <a:alphaModFix/>
          </a:blip>
          <a:stretch>
            <a:fillRect/>
          </a:stretch>
        </p:blipFill>
        <p:spPr>
          <a:xfrm>
            <a:off x="311699" y="1266324"/>
            <a:ext cx="4069166" cy="3302700"/>
          </a:xfrm>
          <a:prstGeom prst="rect">
            <a:avLst/>
          </a:prstGeom>
          <a:noFill/>
          <a:ln>
            <a:noFill/>
          </a:ln>
        </p:spPr>
      </p:pic>
      <p:pic>
        <p:nvPicPr>
          <p:cNvPr id="247" name="Shape 247"/>
          <p:cNvPicPr preferRelativeResize="0"/>
          <p:nvPr/>
        </p:nvPicPr>
        <p:blipFill>
          <a:blip r:embed="rId4">
            <a:alphaModFix/>
          </a:blip>
          <a:stretch>
            <a:fillRect/>
          </a:stretch>
        </p:blipFill>
        <p:spPr>
          <a:xfrm>
            <a:off x="4380874" y="1266325"/>
            <a:ext cx="4451425" cy="33991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View our K Values and Error Rates</a:t>
            </a:r>
          </a:p>
        </p:txBody>
      </p:sp>
      <p:sp>
        <p:nvSpPr>
          <p:cNvPr id="253" name="Shape 253"/>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54" name="Shape 254"/>
          <p:cNvPicPr preferRelativeResize="0"/>
          <p:nvPr/>
        </p:nvPicPr>
        <p:blipFill>
          <a:blip r:embed="rId3">
            <a:alphaModFix/>
          </a:blip>
          <a:stretch>
            <a:fillRect/>
          </a:stretch>
        </p:blipFill>
        <p:spPr>
          <a:xfrm>
            <a:off x="311700" y="1266312"/>
            <a:ext cx="4572000" cy="3552825"/>
          </a:xfrm>
          <a:prstGeom prst="rect">
            <a:avLst/>
          </a:prstGeom>
          <a:noFill/>
          <a:ln>
            <a:noFill/>
          </a:ln>
        </p:spPr>
      </p:pic>
      <p:sp>
        <p:nvSpPr>
          <p:cNvPr id="255" name="Shape 255"/>
          <p:cNvSpPr txBox="1"/>
          <p:nvPr/>
        </p:nvSpPr>
        <p:spPr>
          <a:xfrm>
            <a:off x="5209400" y="1400725"/>
            <a:ext cx="3368100" cy="29430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
              <a:t>We want the lowest error rates, and we find that at K = 5</a:t>
            </a:r>
          </a:p>
          <a:p>
            <a:pPr indent="-228600" lvl="0" marL="457200" rtl="0">
              <a:spcBef>
                <a:spcPts val="0"/>
              </a:spcBef>
              <a:buChar char="●"/>
            </a:pPr>
            <a:r>
              <a:rPr lang="en"/>
              <a:t>K=9 isn’t far off, but the training error is a bit higher</a:t>
            </a:r>
          </a:p>
          <a:p>
            <a:pPr indent="-228600" lvl="0" marL="457200" rtl="0">
              <a:spcBef>
                <a:spcPts val="0"/>
              </a:spcBef>
              <a:buChar char="●"/>
            </a:pPr>
            <a:r>
              <a:rPr lang="en"/>
              <a:t>The zip at the bottom reassures that we want to pick K=5 </a:t>
            </a:r>
          </a:p>
          <a:p>
            <a:pPr indent="-228600" lvl="0" marL="457200">
              <a:spcBef>
                <a:spcPts val="0"/>
              </a:spcBef>
              <a:buChar char="●"/>
            </a:pPr>
            <a:r>
              <a:rPr lang="en"/>
              <a:t>We can also see that we are left with a 21 % accuracy with our testing data (our training error rate here is only .56375, so the accuracy on our training data is 43.625%</a:t>
            </a:r>
          </a:p>
        </p:txBody>
      </p:sp>
      <p:cxnSp>
        <p:nvCxnSpPr>
          <p:cNvPr id="256" name="Shape 256"/>
          <p:cNvCxnSpPr/>
          <p:nvPr/>
        </p:nvCxnSpPr>
        <p:spPr>
          <a:xfrm rot="10800000">
            <a:off x="3073325" y="2740025"/>
            <a:ext cx="2558400" cy="6360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Plotting K for KNN</a:t>
            </a:r>
          </a:p>
        </p:txBody>
      </p:sp>
      <p:sp>
        <p:nvSpPr>
          <p:cNvPr id="262" name="Shape 262"/>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63" name="Shape 263"/>
          <p:cNvPicPr preferRelativeResize="0"/>
          <p:nvPr/>
        </p:nvPicPr>
        <p:blipFill>
          <a:blip r:embed="rId3">
            <a:alphaModFix/>
          </a:blip>
          <a:stretch>
            <a:fillRect/>
          </a:stretch>
        </p:blipFill>
        <p:spPr>
          <a:xfrm>
            <a:off x="3709125" y="1266337"/>
            <a:ext cx="4799990" cy="3174725"/>
          </a:xfrm>
          <a:prstGeom prst="rect">
            <a:avLst/>
          </a:prstGeom>
          <a:noFill/>
          <a:ln>
            <a:noFill/>
          </a:ln>
        </p:spPr>
      </p:pic>
      <p:sp>
        <p:nvSpPr>
          <p:cNvPr id="264" name="Shape 264"/>
          <p:cNvSpPr txBox="1"/>
          <p:nvPr/>
        </p:nvSpPr>
        <p:spPr>
          <a:xfrm>
            <a:off x="305450" y="1271100"/>
            <a:ext cx="3320700" cy="3297900"/>
          </a:xfrm>
          <a:prstGeom prst="rect">
            <a:avLst/>
          </a:prstGeom>
          <a:noFill/>
          <a:ln>
            <a:noFill/>
          </a:ln>
        </p:spPr>
        <p:txBody>
          <a:bodyPr anchorCtr="0" anchor="t" bIns="91425" lIns="91425" rIns="91425" tIns="91425">
            <a:noAutofit/>
          </a:bodyPr>
          <a:lstStyle/>
          <a:p>
            <a:pPr lvl="0">
              <a:spcBef>
                <a:spcPts val="0"/>
              </a:spcBef>
              <a:buNone/>
            </a:pPr>
            <a:r>
              <a:t/>
            </a:r>
            <a:endParaRPr/>
          </a:p>
          <a:p>
            <a:pPr lvl="0">
              <a:spcBef>
                <a:spcPts val="0"/>
              </a:spcBef>
              <a:buNone/>
            </a:pPr>
            <a:r>
              <a:rPr lang="en"/>
              <a:t>This model is comparing the testing data to the training data.</a:t>
            </a:r>
          </a:p>
          <a:p>
            <a:pPr lvl="0">
              <a:spcBef>
                <a:spcPts val="0"/>
              </a:spcBef>
              <a:buNone/>
            </a:pPr>
            <a:r>
              <a:t/>
            </a:r>
            <a:endParaRPr/>
          </a:p>
          <a:p>
            <a:pPr lvl="0">
              <a:spcBef>
                <a:spcPts val="0"/>
              </a:spcBef>
              <a:buNone/>
            </a:pPr>
            <a:r>
              <a:rPr lang="en"/>
              <a:t>The testing data has higher error rates than the training data</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Decision</a:t>
            </a:r>
            <a:r>
              <a:rPr lang="en"/>
              <a:t> Trees</a:t>
            </a:r>
          </a:p>
        </p:txBody>
      </p:sp>
      <p:sp>
        <p:nvSpPr>
          <p:cNvPr id="270" name="Shape 270"/>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
              <a:t>Import DecisionTreeRegressor and Cross_validation from sklearn</a:t>
            </a:r>
          </a:p>
          <a:p>
            <a:pPr lvl="0">
              <a:spcBef>
                <a:spcPts val="0"/>
              </a:spcBef>
              <a:buNone/>
            </a:pPr>
            <a:r>
              <a:t/>
            </a:r>
            <a:endParaRPr/>
          </a:p>
        </p:txBody>
      </p:sp>
      <p:pic>
        <p:nvPicPr>
          <p:cNvPr id="271" name="Shape 271"/>
          <p:cNvPicPr preferRelativeResize="0"/>
          <p:nvPr/>
        </p:nvPicPr>
        <p:blipFill>
          <a:blip r:embed="rId3">
            <a:alphaModFix/>
          </a:blip>
          <a:stretch>
            <a:fillRect/>
          </a:stretch>
        </p:blipFill>
        <p:spPr>
          <a:xfrm>
            <a:off x="399400" y="1766899"/>
            <a:ext cx="5088974" cy="1684075"/>
          </a:xfrm>
          <a:prstGeom prst="rect">
            <a:avLst/>
          </a:prstGeom>
          <a:noFill/>
          <a:ln>
            <a:noFill/>
          </a:ln>
        </p:spPr>
      </p:pic>
      <p:pic>
        <p:nvPicPr>
          <p:cNvPr id="272" name="Shape 272"/>
          <p:cNvPicPr preferRelativeResize="0"/>
          <p:nvPr/>
        </p:nvPicPr>
        <p:blipFill>
          <a:blip r:embed="rId4">
            <a:alphaModFix/>
          </a:blip>
          <a:stretch>
            <a:fillRect/>
          </a:stretch>
        </p:blipFill>
        <p:spPr>
          <a:xfrm>
            <a:off x="5488375" y="1714525"/>
            <a:ext cx="3453799" cy="2854500"/>
          </a:xfrm>
          <a:prstGeom prst="rect">
            <a:avLst/>
          </a:prstGeom>
          <a:noFill/>
          <a:ln>
            <a:noFill/>
          </a:ln>
        </p:spPr>
      </p:pic>
      <p:sp>
        <p:nvSpPr>
          <p:cNvPr id="273" name="Shape 273"/>
          <p:cNvSpPr txBox="1"/>
          <p:nvPr/>
        </p:nvSpPr>
        <p:spPr>
          <a:xfrm>
            <a:off x="719300" y="3764025"/>
            <a:ext cx="4108800" cy="896700"/>
          </a:xfrm>
          <a:prstGeom prst="rect">
            <a:avLst/>
          </a:prstGeom>
          <a:noFill/>
          <a:ln>
            <a:noFill/>
          </a:ln>
        </p:spPr>
        <p:txBody>
          <a:bodyPr anchorCtr="0" anchor="t" bIns="91425" lIns="91425" rIns="91425" tIns="91425">
            <a:noAutofit/>
          </a:bodyPr>
          <a:lstStyle/>
          <a:p>
            <a:pPr lvl="0">
              <a:spcBef>
                <a:spcPts val="0"/>
              </a:spcBef>
              <a:buNone/>
            </a:pPr>
            <a:r>
              <a:rPr lang="en"/>
              <a:t>From the graph, we can see that we’ll have the best results with 1 or 2 levels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Decision Tree Results</a:t>
            </a:r>
          </a:p>
        </p:txBody>
      </p:sp>
      <p:sp>
        <p:nvSpPr>
          <p:cNvPr id="279" name="Shape 27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80" name="Shape 280"/>
          <p:cNvPicPr preferRelativeResize="0"/>
          <p:nvPr/>
        </p:nvPicPr>
        <p:blipFill>
          <a:blip r:embed="rId3">
            <a:alphaModFix/>
          </a:blip>
          <a:stretch>
            <a:fillRect/>
          </a:stretch>
        </p:blipFill>
        <p:spPr>
          <a:xfrm>
            <a:off x="353400" y="1266327"/>
            <a:ext cx="1952300" cy="2394950"/>
          </a:xfrm>
          <a:prstGeom prst="rect">
            <a:avLst/>
          </a:prstGeom>
          <a:noFill/>
          <a:ln>
            <a:noFill/>
          </a:ln>
        </p:spPr>
      </p:pic>
      <p:pic>
        <p:nvPicPr>
          <p:cNvPr id="281" name="Shape 281"/>
          <p:cNvPicPr preferRelativeResize="0"/>
          <p:nvPr/>
        </p:nvPicPr>
        <p:blipFill>
          <a:blip r:embed="rId4">
            <a:alphaModFix/>
          </a:blip>
          <a:stretch>
            <a:fillRect/>
          </a:stretch>
        </p:blipFill>
        <p:spPr>
          <a:xfrm>
            <a:off x="2427624" y="1340074"/>
            <a:ext cx="6404674" cy="3228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189825" y="159275"/>
            <a:ext cx="8520600" cy="707400"/>
          </a:xfrm>
          <a:prstGeom prst="rect">
            <a:avLst/>
          </a:prstGeom>
        </p:spPr>
        <p:txBody>
          <a:bodyPr anchorCtr="0" anchor="t" bIns="91425" lIns="91425" rIns="91425" tIns="91425">
            <a:noAutofit/>
          </a:bodyPr>
          <a:lstStyle/>
          <a:p>
            <a:pPr lvl="0">
              <a:spcBef>
                <a:spcPts val="0"/>
              </a:spcBef>
              <a:buNone/>
            </a:pPr>
            <a:r>
              <a:rPr lang="en"/>
              <a:t>3 Clusters based on Attack and Defense</a:t>
            </a:r>
          </a:p>
        </p:txBody>
      </p:sp>
      <p:sp>
        <p:nvSpPr>
          <p:cNvPr id="287" name="Shape 287"/>
          <p:cNvSpPr txBox="1"/>
          <p:nvPr>
            <p:ph idx="1" type="body"/>
          </p:nvPr>
        </p:nvSpPr>
        <p:spPr>
          <a:xfrm>
            <a:off x="311700" y="1059400"/>
            <a:ext cx="3822000" cy="3302700"/>
          </a:xfrm>
          <a:prstGeom prst="rect">
            <a:avLst/>
          </a:prstGeom>
        </p:spPr>
        <p:txBody>
          <a:bodyPr anchorCtr="0" anchor="t" bIns="91425" lIns="91425" rIns="91425" tIns="91425">
            <a:noAutofit/>
          </a:bodyPr>
          <a:lstStyle/>
          <a:p>
            <a:pPr lvl="0">
              <a:spcBef>
                <a:spcPts val="0"/>
              </a:spcBef>
              <a:buNone/>
            </a:pPr>
            <a:r>
              <a:rPr lang="en"/>
              <a:t>The + marks the center of the cluster  </a:t>
            </a:r>
          </a:p>
        </p:txBody>
      </p:sp>
      <p:pic>
        <p:nvPicPr>
          <p:cNvPr id="288" name="Shape 288"/>
          <p:cNvPicPr preferRelativeResize="0"/>
          <p:nvPr/>
        </p:nvPicPr>
        <p:blipFill>
          <a:blip r:embed="rId3">
            <a:alphaModFix/>
          </a:blip>
          <a:stretch>
            <a:fillRect/>
          </a:stretch>
        </p:blipFill>
        <p:spPr>
          <a:xfrm>
            <a:off x="0" y="1891849"/>
            <a:ext cx="4182149" cy="2775700"/>
          </a:xfrm>
          <a:prstGeom prst="rect">
            <a:avLst/>
          </a:prstGeom>
          <a:noFill/>
          <a:ln>
            <a:noFill/>
          </a:ln>
        </p:spPr>
      </p:pic>
      <p:pic>
        <p:nvPicPr>
          <p:cNvPr id="289" name="Shape 289"/>
          <p:cNvPicPr preferRelativeResize="0"/>
          <p:nvPr/>
        </p:nvPicPr>
        <p:blipFill>
          <a:blip r:embed="rId4">
            <a:alphaModFix/>
          </a:blip>
          <a:stretch>
            <a:fillRect/>
          </a:stretch>
        </p:blipFill>
        <p:spPr>
          <a:xfrm>
            <a:off x="4133725" y="778425"/>
            <a:ext cx="4882149" cy="4239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64950"/>
            <a:ext cx="8520600" cy="707400"/>
          </a:xfrm>
          <a:prstGeom prst="rect">
            <a:avLst/>
          </a:prstGeom>
        </p:spPr>
        <p:txBody>
          <a:bodyPr anchorCtr="0" anchor="t" bIns="91425" lIns="91425" rIns="91425" tIns="91425">
            <a:noAutofit/>
          </a:bodyPr>
          <a:lstStyle/>
          <a:p>
            <a:pPr lvl="0">
              <a:spcBef>
                <a:spcPts val="0"/>
              </a:spcBef>
              <a:buNone/>
            </a:pPr>
            <a:r>
              <a:rPr lang="en"/>
              <a:t>Problem Statement and  Hypothesis </a:t>
            </a:r>
          </a:p>
        </p:txBody>
      </p:sp>
      <p:sp>
        <p:nvSpPr>
          <p:cNvPr id="85" name="Shape 85"/>
          <p:cNvSpPr txBox="1"/>
          <p:nvPr>
            <p:ph idx="1" type="body"/>
          </p:nvPr>
        </p:nvSpPr>
        <p:spPr>
          <a:xfrm>
            <a:off x="45650" y="1172350"/>
            <a:ext cx="7423200" cy="3409500"/>
          </a:xfrm>
          <a:prstGeom prst="rect">
            <a:avLst/>
          </a:prstGeom>
        </p:spPr>
        <p:txBody>
          <a:bodyPr anchorCtr="0" anchor="t" bIns="91425" lIns="91425" rIns="91425" tIns="91425">
            <a:noAutofit/>
          </a:bodyPr>
          <a:lstStyle/>
          <a:p>
            <a:pPr lvl="0">
              <a:spcBef>
                <a:spcPts val="0"/>
              </a:spcBef>
              <a:buNone/>
            </a:pPr>
            <a:r>
              <a:rPr lang="en" sz="2000"/>
              <a:t>By looking at and comparing the pokemon base stats (including HP, attack, special attack, defense, special defense, and speed) can we accurately predict the pokemon’s primary type.   Some Pokemon only have 1 type, so Type_2 will show as NaN.  We are going to ignore these for this project.</a:t>
            </a:r>
          </a:p>
          <a:p>
            <a:pPr lvl="0" rtl="0">
              <a:spcBef>
                <a:spcPts val="0"/>
              </a:spcBef>
              <a:buNone/>
            </a:pPr>
            <a:r>
              <a:rPr lang="en" sz="1400"/>
              <a:t>There are a lot of pokemon out there, and it’d be cool to predict its strengths and weaknesses by looking at base stats.  I’ve been playing Pokemon since the original games came to USA in 1997, and still love it</a:t>
            </a:r>
          </a:p>
          <a:p>
            <a:pPr indent="-317500" lvl="0" marL="457200" rtl="0">
              <a:spcBef>
                <a:spcPts val="0"/>
              </a:spcBef>
              <a:buSzPct val="100000"/>
            </a:pPr>
            <a:r>
              <a:rPr lang="en" sz="1400"/>
              <a:t>Note- we will only be looking at the game data.  This will not include the trading cards, Pokemon Go, or the animated series </a:t>
            </a:r>
          </a:p>
        </p:txBody>
      </p:sp>
      <p:pic>
        <p:nvPicPr>
          <p:cNvPr id="86" name="Shape 86"/>
          <p:cNvPicPr preferRelativeResize="0"/>
          <p:nvPr/>
        </p:nvPicPr>
        <p:blipFill>
          <a:blip r:embed="rId3">
            <a:alphaModFix/>
          </a:blip>
          <a:stretch>
            <a:fillRect/>
          </a:stretch>
        </p:blipFill>
        <p:spPr>
          <a:xfrm>
            <a:off x="7360525" y="1484899"/>
            <a:ext cx="1645125" cy="1707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70950" y="213275"/>
            <a:ext cx="3215700" cy="707400"/>
          </a:xfrm>
          <a:prstGeom prst="rect">
            <a:avLst/>
          </a:prstGeom>
        </p:spPr>
        <p:txBody>
          <a:bodyPr anchorCtr="0" anchor="t" bIns="91425" lIns="91425" rIns="91425" tIns="91425">
            <a:noAutofit/>
          </a:bodyPr>
          <a:lstStyle/>
          <a:p>
            <a:pPr lvl="0">
              <a:spcBef>
                <a:spcPts val="0"/>
              </a:spcBef>
              <a:buNone/>
            </a:pPr>
            <a:r>
              <a:rPr lang="en"/>
              <a:t>4 Clusters</a:t>
            </a:r>
          </a:p>
        </p:txBody>
      </p:sp>
      <p:sp>
        <p:nvSpPr>
          <p:cNvPr id="295" name="Shape 295"/>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pic>
        <p:nvPicPr>
          <p:cNvPr id="296" name="Shape 296"/>
          <p:cNvPicPr preferRelativeResize="0"/>
          <p:nvPr/>
        </p:nvPicPr>
        <p:blipFill>
          <a:blip r:embed="rId3">
            <a:alphaModFix/>
          </a:blip>
          <a:stretch>
            <a:fillRect/>
          </a:stretch>
        </p:blipFill>
        <p:spPr>
          <a:xfrm>
            <a:off x="36624" y="920674"/>
            <a:ext cx="3647725" cy="2423975"/>
          </a:xfrm>
          <a:prstGeom prst="rect">
            <a:avLst/>
          </a:prstGeom>
          <a:noFill/>
          <a:ln>
            <a:noFill/>
          </a:ln>
        </p:spPr>
      </p:pic>
      <p:pic>
        <p:nvPicPr>
          <p:cNvPr id="297" name="Shape 297"/>
          <p:cNvPicPr preferRelativeResize="0"/>
          <p:nvPr/>
        </p:nvPicPr>
        <p:blipFill>
          <a:blip r:embed="rId4">
            <a:alphaModFix/>
          </a:blip>
          <a:stretch>
            <a:fillRect/>
          </a:stretch>
        </p:blipFill>
        <p:spPr>
          <a:xfrm>
            <a:off x="3586650" y="309550"/>
            <a:ext cx="5432424" cy="4650950"/>
          </a:xfrm>
          <a:prstGeom prst="rect">
            <a:avLst/>
          </a:prstGeom>
          <a:noFill/>
          <a:ln>
            <a:noFill/>
          </a:ln>
        </p:spPr>
      </p:pic>
      <p:pic>
        <p:nvPicPr>
          <p:cNvPr id="298" name="Shape 298"/>
          <p:cNvPicPr preferRelativeResize="0"/>
          <p:nvPr/>
        </p:nvPicPr>
        <p:blipFill>
          <a:blip r:embed="rId5">
            <a:alphaModFix/>
          </a:blip>
          <a:stretch>
            <a:fillRect/>
          </a:stretch>
        </p:blipFill>
        <p:spPr>
          <a:xfrm>
            <a:off x="134325" y="3444481"/>
            <a:ext cx="3452324" cy="135499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Random Forest Classifier</a:t>
            </a:r>
          </a:p>
        </p:txBody>
      </p:sp>
      <p:sp>
        <p:nvSpPr>
          <p:cNvPr id="304" name="Shape 304"/>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rPr lang="en"/>
              <a:t>Random Forest gives us a more accurate feature importance than the decision trees.  Using this, we can also see that we have a 79% error rate at our best K value.  The best K value is 5, and we have 21% accuracy</a:t>
            </a:r>
          </a:p>
        </p:txBody>
      </p:sp>
      <p:pic>
        <p:nvPicPr>
          <p:cNvPr id="305" name="Shape 305"/>
          <p:cNvPicPr preferRelativeResize="0"/>
          <p:nvPr/>
        </p:nvPicPr>
        <p:blipFill>
          <a:blip r:embed="rId3">
            <a:alphaModFix/>
          </a:blip>
          <a:stretch>
            <a:fillRect/>
          </a:stretch>
        </p:blipFill>
        <p:spPr>
          <a:xfrm>
            <a:off x="85075" y="2744323"/>
            <a:ext cx="6024074" cy="2075150"/>
          </a:xfrm>
          <a:prstGeom prst="rect">
            <a:avLst/>
          </a:prstGeom>
          <a:noFill/>
          <a:ln>
            <a:noFill/>
          </a:ln>
        </p:spPr>
      </p:pic>
      <p:pic>
        <p:nvPicPr>
          <p:cNvPr id="306" name="Shape 306"/>
          <p:cNvPicPr preferRelativeResize="0"/>
          <p:nvPr/>
        </p:nvPicPr>
        <p:blipFill>
          <a:blip r:embed="rId4">
            <a:alphaModFix/>
          </a:blip>
          <a:stretch>
            <a:fillRect/>
          </a:stretch>
        </p:blipFill>
        <p:spPr>
          <a:xfrm>
            <a:off x="6753550" y="2671275"/>
            <a:ext cx="1676400" cy="2076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Conclusion</a:t>
            </a:r>
          </a:p>
        </p:txBody>
      </p:sp>
      <p:sp>
        <p:nvSpPr>
          <p:cNvPr id="312" name="Shape 312"/>
          <p:cNvSpPr txBox="1"/>
          <p:nvPr>
            <p:ph idx="1" type="body"/>
          </p:nvPr>
        </p:nvSpPr>
        <p:spPr>
          <a:xfrm>
            <a:off x="311700" y="1266325"/>
            <a:ext cx="8520600" cy="3302700"/>
          </a:xfrm>
          <a:prstGeom prst="rect">
            <a:avLst/>
          </a:prstGeom>
        </p:spPr>
        <p:txBody>
          <a:bodyPr anchorCtr="0" anchor="t" bIns="91425" lIns="91425" rIns="91425" tIns="91425">
            <a:noAutofit/>
          </a:bodyPr>
          <a:lstStyle/>
          <a:p>
            <a:pPr indent="-228600" lvl="0" marL="457200" rtl="0">
              <a:spcBef>
                <a:spcPts val="0"/>
              </a:spcBef>
            </a:pPr>
            <a:r>
              <a:rPr lang="en"/>
              <a:t>KNN and Random Forest Classifier gives K= 5, testing error 79%, training error 43.635%</a:t>
            </a:r>
          </a:p>
          <a:p>
            <a:pPr indent="-228600" lvl="0" marL="457200" rtl="0">
              <a:spcBef>
                <a:spcPts val="0"/>
              </a:spcBef>
            </a:pPr>
            <a:r>
              <a:rPr lang="en"/>
              <a:t>Using the stats is not a great tool for </a:t>
            </a:r>
            <a:r>
              <a:rPr lang="en"/>
              <a:t>predicting</a:t>
            </a:r>
            <a:r>
              <a:rPr lang="en"/>
              <a:t> the pokemon type, but it works </a:t>
            </a:r>
            <a:r>
              <a:rPr i="1" lang="en"/>
              <a:t>sometimes </a:t>
            </a:r>
          </a:p>
          <a:p>
            <a:pPr indent="-228600" lvl="0" marL="457200">
              <a:spcBef>
                <a:spcPts val="0"/>
              </a:spcBef>
            </a:pPr>
            <a:r>
              <a:rPr lang="en"/>
              <a:t>Shows that for most pokemon types, we can </a:t>
            </a:r>
            <a:r>
              <a:rPr lang="en"/>
              <a:t>have</a:t>
            </a:r>
            <a:r>
              <a:rPr lang="en"/>
              <a:t> high or low stats, it’s not always the same (good for </a:t>
            </a:r>
            <a:r>
              <a:rPr lang="en"/>
              <a:t>having</a:t>
            </a:r>
            <a:r>
              <a:rPr lang="en"/>
              <a:t> more even pokemon battles!)</a:t>
            </a:r>
          </a:p>
        </p:txBody>
      </p:sp>
      <p:pic>
        <p:nvPicPr>
          <p:cNvPr id="313" name="Shape 313"/>
          <p:cNvPicPr preferRelativeResize="0"/>
          <p:nvPr/>
        </p:nvPicPr>
        <p:blipFill>
          <a:blip r:embed="rId3">
            <a:alphaModFix/>
          </a:blip>
          <a:stretch>
            <a:fillRect/>
          </a:stretch>
        </p:blipFill>
        <p:spPr>
          <a:xfrm>
            <a:off x="311700" y="3673274"/>
            <a:ext cx="2116650" cy="1154925"/>
          </a:xfrm>
          <a:prstGeom prst="rect">
            <a:avLst/>
          </a:prstGeom>
          <a:noFill/>
          <a:ln>
            <a:noFill/>
          </a:ln>
        </p:spPr>
      </p:pic>
      <p:pic>
        <p:nvPicPr>
          <p:cNvPr id="314" name="Shape 314"/>
          <p:cNvPicPr preferRelativeResize="0"/>
          <p:nvPr/>
        </p:nvPicPr>
        <p:blipFill>
          <a:blip r:embed="rId4">
            <a:alphaModFix/>
          </a:blip>
          <a:stretch>
            <a:fillRect/>
          </a:stretch>
        </p:blipFill>
        <p:spPr>
          <a:xfrm>
            <a:off x="5813775" y="3587625"/>
            <a:ext cx="3257199" cy="132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About the Data</a:t>
            </a:r>
          </a:p>
        </p:txBody>
      </p:sp>
      <p:sp>
        <p:nvSpPr>
          <p:cNvPr id="92" name="Shape 92"/>
          <p:cNvSpPr txBox="1"/>
          <p:nvPr>
            <p:ph idx="1" type="body"/>
          </p:nvPr>
        </p:nvSpPr>
        <p:spPr>
          <a:xfrm>
            <a:off x="311700" y="1152425"/>
            <a:ext cx="8520600" cy="3302700"/>
          </a:xfrm>
          <a:prstGeom prst="rect">
            <a:avLst/>
          </a:prstGeom>
        </p:spPr>
        <p:txBody>
          <a:bodyPr anchorCtr="0" anchor="t" bIns="91425" lIns="91425" rIns="91425" tIns="91425">
            <a:noAutofit/>
          </a:bodyPr>
          <a:lstStyle/>
          <a:p>
            <a:pPr indent="-228600" lvl="0" marL="457200" rtl="0">
              <a:spcBef>
                <a:spcPts val="0"/>
              </a:spcBef>
            </a:pPr>
            <a:r>
              <a:rPr lang="en"/>
              <a:t>I found this data on Kaggle </a:t>
            </a:r>
            <a:r>
              <a:rPr lang="en" u="sng">
                <a:solidFill>
                  <a:schemeClr val="hlink"/>
                </a:solidFill>
                <a:hlinkClick r:id="rId3"/>
              </a:rPr>
              <a:t>https://www.kaggle.com/abcsds/pokemon</a:t>
            </a:r>
            <a:r>
              <a:rPr lang="en"/>
              <a:t> </a:t>
            </a:r>
          </a:p>
          <a:p>
            <a:pPr indent="-228600" lvl="0" marL="457200" rtl="0">
              <a:spcBef>
                <a:spcPts val="0"/>
              </a:spcBef>
            </a:pPr>
            <a:r>
              <a:rPr lang="en"/>
              <a:t>Most of the data was sourced from data found on Bublapedia, a Pokemon encyclopedia:</a:t>
            </a:r>
            <a:r>
              <a:rPr lang="en" u="sng">
                <a:solidFill>
                  <a:schemeClr val="hlink"/>
                </a:solidFill>
                <a:hlinkClick r:id="rId4"/>
              </a:rPr>
              <a:t>http://bulbapedia.bulbagarden.net/wiki/Main_Page</a:t>
            </a:r>
            <a:r>
              <a:rPr lang="en"/>
              <a:t>   </a:t>
            </a:r>
          </a:p>
          <a:p>
            <a:pPr indent="-228600" lvl="0" marL="457200" rtl="0">
              <a:spcBef>
                <a:spcPts val="0"/>
              </a:spcBef>
            </a:pPr>
            <a:r>
              <a:rPr lang="en"/>
              <a:t>The data set contains </a:t>
            </a:r>
            <a:r>
              <a:rPr lang="en"/>
              <a:t>information</a:t>
            </a:r>
            <a:r>
              <a:rPr lang="en"/>
              <a:t> from Gen I to Gen VI, so I pulled my own testing data from Bulbapedia and used Pokemon from Gen VII as testing.  I will split with Test/Train Split after</a:t>
            </a:r>
          </a:p>
          <a:p>
            <a:pPr lvl="0" rtl="0">
              <a:spcBef>
                <a:spcPts val="0"/>
              </a:spcBef>
              <a:buNone/>
            </a:pPr>
            <a:r>
              <a:t/>
            </a:r>
            <a:endParaRPr/>
          </a:p>
        </p:txBody>
      </p:sp>
      <p:pic>
        <p:nvPicPr>
          <p:cNvPr id="93" name="Shape 93"/>
          <p:cNvPicPr preferRelativeResize="0"/>
          <p:nvPr/>
        </p:nvPicPr>
        <p:blipFill>
          <a:blip r:embed="rId5">
            <a:alphaModFix/>
          </a:blip>
          <a:stretch>
            <a:fillRect/>
          </a:stretch>
        </p:blipFill>
        <p:spPr>
          <a:xfrm>
            <a:off x="5835925" y="3466852"/>
            <a:ext cx="2666375" cy="121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About the Pokemon Generations </a:t>
            </a:r>
          </a:p>
        </p:txBody>
      </p:sp>
      <p:sp>
        <p:nvSpPr>
          <p:cNvPr id="99" name="Shape 99"/>
          <p:cNvSpPr txBox="1"/>
          <p:nvPr>
            <p:ph idx="1" type="body"/>
          </p:nvPr>
        </p:nvSpPr>
        <p:spPr>
          <a:xfrm>
            <a:off x="311700" y="1266325"/>
            <a:ext cx="8520600" cy="3302700"/>
          </a:xfrm>
          <a:prstGeom prst="rect">
            <a:avLst/>
          </a:prstGeom>
        </p:spPr>
        <p:txBody>
          <a:bodyPr anchorCtr="0" anchor="t" bIns="91425" lIns="91425" rIns="91425" tIns="91425">
            <a:noAutofit/>
          </a:bodyPr>
          <a:lstStyle/>
          <a:p>
            <a:pPr lvl="0">
              <a:spcBef>
                <a:spcPts val="0"/>
              </a:spcBef>
              <a:buNone/>
            </a:pPr>
            <a:r>
              <a:t/>
            </a:r>
            <a:endParaRPr/>
          </a:p>
        </p:txBody>
      </p:sp>
      <p:graphicFrame>
        <p:nvGraphicFramePr>
          <p:cNvPr id="100" name="Shape 100"/>
          <p:cNvGraphicFramePr/>
          <p:nvPr/>
        </p:nvGraphicFramePr>
        <p:xfrm>
          <a:off x="1600200" y="1123800"/>
          <a:ext cx="3000000" cy="3000000"/>
        </p:xfrm>
        <a:graphic>
          <a:graphicData uri="http://schemas.openxmlformats.org/drawingml/2006/table">
            <a:tbl>
              <a:tblPr>
                <a:noFill/>
                <a:tableStyleId>{F5F0B3F3-0602-43F0-8FD5-1A2A997CB4E4}</a:tableStyleId>
              </a:tblPr>
              <a:tblGrid>
                <a:gridCol w="2064950"/>
                <a:gridCol w="2064950"/>
                <a:gridCol w="2064950"/>
              </a:tblGrid>
              <a:tr h="319350">
                <a:tc>
                  <a:txBody>
                    <a:bodyPr>
                      <a:noAutofit/>
                    </a:bodyPr>
                    <a:lstStyle/>
                    <a:p>
                      <a:pPr lvl="0" rtl="0">
                        <a:spcBef>
                          <a:spcPts val="0"/>
                        </a:spcBef>
                        <a:buNone/>
                      </a:pPr>
                      <a:r>
                        <a:rPr lang="en" sz="1100"/>
                        <a:t>Generation</a:t>
                      </a:r>
                    </a:p>
                  </a:txBody>
                  <a:tcPr marT="63500" marB="63500" marR="63500" marL="63500"/>
                </a:tc>
                <a:tc>
                  <a:txBody>
                    <a:bodyPr>
                      <a:noAutofit/>
                    </a:bodyPr>
                    <a:lstStyle/>
                    <a:p>
                      <a:pPr lvl="0" rtl="0">
                        <a:spcBef>
                          <a:spcPts val="0"/>
                        </a:spcBef>
                        <a:buNone/>
                      </a:pPr>
                      <a:r>
                        <a:rPr lang="en" sz="1100"/>
                        <a:t>Years</a:t>
                      </a:r>
                    </a:p>
                  </a:txBody>
                  <a:tcPr marT="63500" marB="63500" marR="63500" marL="63500"/>
                </a:tc>
                <a:tc>
                  <a:txBody>
                    <a:bodyPr>
                      <a:noAutofit/>
                    </a:bodyPr>
                    <a:lstStyle/>
                    <a:p>
                      <a:pPr lvl="0" rtl="0">
                        <a:spcBef>
                          <a:spcPts val="0"/>
                        </a:spcBef>
                        <a:buNone/>
                      </a:pPr>
                      <a:r>
                        <a:rPr lang="en" sz="1100"/>
                        <a:t>Games</a:t>
                      </a:r>
                    </a:p>
                  </a:txBody>
                  <a:tcPr marT="63500" marB="63500" marR="63500" marL="63500"/>
                </a:tc>
              </a:tr>
              <a:tr h="319350">
                <a:tc>
                  <a:txBody>
                    <a:bodyPr>
                      <a:noAutofit/>
                    </a:bodyPr>
                    <a:lstStyle/>
                    <a:p>
                      <a:pPr lvl="0" rtl="0">
                        <a:spcBef>
                          <a:spcPts val="0"/>
                        </a:spcBef>
                        <a:buNone/>
                      </a:pPr>
                      <a:r>
                        <a:rPr lang="en" sz="1100"/>
                        <a:t>Gen I</a:t>
                      </a:r>
                    </a:p>
                  </a:txBody>
                  <a:tcPr marT="63500" marB="63500" marR="63500" marL="63500"/>
                </a:tc>
                <a:tc>
                  <a:txBody>
                    <a:bodyPr>
                      <a:noAutofit/>
                    </a:bodyPr>
                    <a:lstStyle/>
                    <a:p>
                      <a:pPr lvl="0" rtl="0">
                        <a:spcBef>
                          <a:spcPts val="0"/>
                        </a:spcBef>
                        <a:buNone/>
                      </a:pPr>
                      <a:r>
                        <a:rPr lang="en" sz="1100"/>
                        <a:t>1996-1999</a:t>
                      </a:r>
                    </a:p>
                  </a:txBody>
                  <a:tcPr marT="63500" marB="63500" marR="63500" marL="63500"/>
                </a:tc>
                <a:tc>
                  <a:txBody>
                    <a:bodyPr>
                      <a:noAutofit/>
                    </a:bodyPr>
                    <a:lstStyle/>
                    <a:p>
                      <a:pPr lvl="0" rtl="0">
                        <a:spcBef>
                          <a:spcPts val="0"/>
                        </a:spcBef>
                        <a:buNone/>
                      </a:pPr>
                      <a:r>
                        <a:rPr lang="en" sz="1100"/>
                        <a:t>Red, Green, Blue, Yellow</a:t>
                      </a:r>
                    </a:p>
                  </a:txBody>
                  <a:tcPr marT="63500" marB="63500" marR="63500" marL="63500"/>
                </a:tc>
              </a:tr>
              <a:tr h="319350">
                <a:tc>
                  <a:txBody>
                    <a:bodyPr>
                      <a:noAutofit/>
                    </a:bodyPr>
                    <a:lstStyle/>
                    <a:p>
                      <a:pPr lvl="0" rtl="0">
                        <a:spcBef>
                          <a:spcPts val="0"/>
                        </a:spcBef>
                        <a:buNone/>
                      </a:pPr>
                      <a:r>
                        <a:rPr lang="en" sz="1100"/>
                        <a:t>Gen II</a:t>
                      </a:r>
                    </a:p>
                  </a:txBody>
                  <a:tcPr marT="63500" marB="63500" marR="63500" marL="63500"/>
                </a:tc>
                <a:tc>
                  <a:txBody>
                    <a:bodyPr>
                      <a:noAutofit/>
                    </a:bodyPr>
                    <a:lstStyle/>
                    <a:p>
                      <a:pPr lvl="0" rtl="0">
                        <a:spcBef>
                          <a:spcPts val="0"/>
                        </a:spcBef>
                        <a:buNone/>
                      </a:pPr>
                      <a:r>
                        <a:rPr lang="en" sz="1100"/>
                        <a:t>1999-2002</a:t>
                      </a:r>
                    </a:p>
                  </a:txBody>
                  <a:tcPr marT="63500" marB="63500" marR="63500" marL="63500"/>
                </a:tc>
                <a:tc>
                  <a:txBody>
                    <a:bodyPr>
                      <a:noAutofit/>
                    </a:bodyPr>
                    <a:lstStyle/>
                    <a:p>
                      <a:pPr lvl="0" rtl="0">
                        <a:spcBef>
                          <a:spcPts val="0"/>
                        </a:spcBef>
                        <a:buNone/>
                      </a:pPr>
                      <a:r>
                        <a:rPr lang="en" sz="1100"/>
                        <a:t>Gold, Silver, Crystal</a:t>
                      </a:r>
                    </a:p>
                  </a:txBody>
                  <a:tcPr marT="63500" marB="63500" marR="63500" marL="63500"/>
                </a:tc>
              </a:tr>
              <a:tr h="686275">
                <a:tc>
                  <a:txBody>
                    <a:bodyPr>
                      <a:noAutofit/>
                    </a:bodyPr>
                    <a:lstStyle/>
                    <a:p>
                      <a:pPr lvl="0" rtl="0">
                        <a:spcBef>
                          <a:spcPts val="0"/>
                        </a:spcBef>
                        <a:buNone/>
                      </a:pPr>
                      <a:r>
                        <a:rPr lang="en" sz="1100"/>
                        <a:t>Gen III</a:t>
                      </a:r>
                    </a:p>
                  </a:txBody>
                  <a:tcPr marT="63500" marB="63500" marR="63500" marL="63500"/>
                </a:tc>
                <a:tc>
                  <a:txBody>
                    <a:bodyPr>
                      <a:noAutofit/>
                    </a:bodyPr>
                    <a:lstStyle/>
                    <a:p>
                      <a:pPr lvl="0" rtl="0">
                        <a:spcBef>
                          <a:spcPts val="0"/>
                        </a:spcBef>
                        <a:buNone/>
                      </a:pPr>
                      <a:r>
                        <a:rPr lang="en" sz="1100"/>
                        <a:t>2002-2006</a:t>
                      </a:r>
                    </a:p>
                  </a:txBody>
                  <a:tcPr marT="63500" marB="63500" marR="63500" marL="63500"/>
                </a:tc>
                <a:tc>
                  <a:txBody>
                    <a:bodyPr>
                      <a:noAutofit/>
                    </a:bodyPr>
                    <a:lstStyle/>
                    <a:p>
                      <a:pPr lvl="0" rtl="0">
                        <a:spcBef>
                          <a:spcPts val="0"/>
                        </a:spcBef>
                        <a:buNone/>
                      </a:pPr>
                      <a:r>
                        <a:rPr lang="en" sz="1100"/>
                        <a:t>Ruby, Sapphire, Emerald, </a:t>
                      </a:r>
                    </a:p>
                    <a:p>
                      <a:pPr lvl="0" rtl="0">
                        <a:spcBef>
                          <a:spcPts val="0"/>
                        </a:spcBef>
                        <a:buNone/>
                      </a:pPr>
                      <a:r>
                        <a:rPr lang="en" sz="1100"/>
                        <a:t>Remakes-FireRed, LeafGreen</a:t>
                      </a:r>
                    </a:p>
                  </a:txBody>
                  <a:tcPr marT="63500" marB="63500" marR="63500" marL="63500"/>
                </a:tc>
              </a:tr>
              <a:tr h="686275">
                <a:tc>
                  <a:txBody>
                    <a:bodyPr>
                      <a:noAutofit/>
                    </a:bodyPr>
                    <a:lstStyle/>
                    <a:p>
                      <a:pPr lvl="0" rtl="0">
                        <a:spcBef>
                          <a:spcPts val="0"/>
                        </a:spcBef>
                        <a:buNone/>
                      </a:pPr>
                      <a:r>
                        <a:rPr lang="en" sz="1100"/>
                        <a:t>Gen IV</a:t>
                      </a:r>
                    </a:p>
                  </a:txBody>
                  <a:tcPr marT="63500" marB="63500" marR="63500" marL="63500"/>
                </a:tc>
                <a:tc>
                  <a:txBody>
                    <a:bodyPr>
                      <a:noAutofit/>
                    </a:bodyPr>
                    <a:lstStyle/>
                    <a:p>
                      <a:pPr lvl="0" rtl="0">
                        <a:spcBef>
                          <a:spcPts val="0"/>
                        </a:spcBef>
                        <a:buNone/>
                      </a:pPr>
                      <a:r>
                        <a:rPr lang="en" sz="1100"/>
                        <a:t>2006-2010</a:t>
                      </a:r>
                    </a:p>
                  </a:txBody>
                  <a:tcPr marT="63500" marB="63500" marR="63500" marL="63500"/>
                </a:tc>
                <a:tc>
                  <a:txBody>
                    <a:bodyPr>
                      <a:noAutofit/>
                    </a:bodyPr>
                    <a:lstStyle/>
                    <a:p>
                      <a:pPr lvl="0" rtl="0">
                        <a:spcBef>
                          <a:spcPts val="0"/>
                        </a:spcBef>
                        <a:buNone/>
                      </a:pPr>
                      <a:r>
                        <a:rPr lang="en" sz="1100"/>
                        <a:t>Diamond, Pearl, Platinum</a:t>
                      </a:r>
                    </a:p>
                    <a:p>
                      <a:pPr lvl="0" rtl="0">
                        <a:spcBef>
                          <a:spcPts val="0"/>
                        </a:spcBef>
                        <a:buNone/>
                      </a:pPr>
                      <a:r>
                        <a:rPr lang="en" sz="1100"/>
                        <a:t>Remakes- HeartGold, SoulSilver</a:t>
                      </a:r>
                    </a:p>
                  </a:txBody>
                  <a:tcPr marT="63500" marB="63500" marR="63500" marL="63500"/>
                </a:tc>
              </a:tr>
              <a:tr h="502800">
                <a:tc>
                  <a:txBody>
                    <a:bodyPr>
                      <a:noAutofit/>
                    </a:bodyPr>
                    <a:lstStyle/>
                    <a:p>
                      <a:pPr lvl="0" rtl="0">
                        <a:spcBef>
                          <a:spcPts val="0"/>
                        </a:spcBef>
                        <a:buNone/>
                      </a:pPr>
                      <a:r>
                        <a:rPr lang="en" sz="1100"/>
                        <a:t>Gen V</a:t>
                      </a:r>
                    </a:p>
                  </a:txBody>
                  <a:tcPr marT="63500" marB="63500" marR="63500" marL="63500"/>
                </a:tc>
                <a:tc>
                  <a:txBody>
                    <a:bodyPr>
                      <a:noAutofit/>
                    </a:bodyPr>
                    <a:lstStyle/>
                    <a:p>
                      <a:pPr lvl="0" rtl="0">
                        <a:spcBef>
                          <a:spcPts val="0"/>
                        </a:spcBef>
                        <a:buNone/>
                      </a:pPr>
                      <a:r>
                        <a:rPr lang="en" sz="1100"/>
                        <a:t>2010-2013</a:t>
                      </a:r>
                    </a:p>
                  </a:txBody>
                  <a:tcPr marT="63500" marB="63500" marR="63500" marL="63500"/>
                </a:tc>
                <a:tc>
                  <a:txBody>
                    <a:bodyPr>
                      <a:noAutofit/>
                    </a:bodyPr>
                    <a:lstStyle/>
                    <a:p>
                      <a:pPr lvl="0" rtl="0">
                        <a:spcBef>
                          <a:spcPts val="0"/>
                        </a:spcBef>
                        <a:buNone/>
                      </a:pPr>
                      <a:r>
                        <a:rPr lang="en" sz="1100"/>
                        <a:t>Black, White</a:t>
                      </a:r>
                    </a:p>
                    <a:p>
                      <a:pPr lvl="0" rtl="0">
                        <a:spcBef>
                          <a:spcPts val="0"/>
                        </a:spcBef>
                        <a:buNone/>
                      </a:pPr>
                      <a:r>
                        <a:rPr lang="en" sz="1100"/>
                        <a:t>Remakes- Black2 White2</a:t>
                      </a:r>
                    </a:p>
                  </a:txBody>
                  <a:tcPr marT="63500" marB="63500" marR="63500" marL="63500"/>
                </a:tc>
              </a:tr>
              <a:tr h="686275">
                <a:tc>
                  <a:txBody>
                    <a:bodyPr>
                      <a:noAutofit/>
                    </a:bodyPr>
                    <a:lstStyle/>
                    <a:p>
                      <a:pPr lvl="0" rtl="0">
                        <a:spcBef>
                          <a:spcPts val="0"/>
                        </a:spcBef>
                        <a:buNone/>
                      </a:pPr>
                      <a:r>
                        <a:rPr lang="en" sz="1100"/>
                        <a:t>Gen VI</a:t>
                      </a:r>
                    </a:p>
                  </a:txBody>
                  <a:tcPr marT="63500" marB="63500" marR="63500" marL="63500"/>
                </a:tc>
                <a:tc>
                  <a:txBody>
                    <a:bodyPr>
                      <a:noAutofit/>
                    </a:bodyPr>
                    <a:lstStyle/>
                    <a:p>
                      <a:pPr lvl="0" rtl="0">
                        <a:spcBef>
                          <a:spcPts val="0"/>
                        </a:spcBef>
                        <a:buNone/>
                      </a:pPr>
                      <a:r>
                        <a:rPr lang="en" sz="1100"/>
                        <a:t>2013-2016</a:t>
                      </a:r>
                    </a:p>
                  </a:txBody>
                  <a:tcPr marT="63500" marB="63500" marR="63500" marL="63500"/>
                </a:tc>
                <a:tc>
                  <a:txBody>
                    <a:bodyPr>
                      <a:noAutofit/>
                    </a:bodyPr>
                    <a:lstStyle/>
                    <a:p>
                      <a:pPr lvl="0" rtl="0">
                        <a:spcBef>
                          <a:spcPts val="0"/>
                        </a:spcBef>
                        <a:buNone/>
                      </a:pPr>
                      <a:r>
                        <a:rPr lang="en" sz="1100"/>
                        <a:t>X, Y</a:t>
                      </a:r>
                    </a:p>
                    <a:p>
                      <a:pPr lvl="0" rtl="0">
                        <a:spcBef>
                          <a:spcPts val="0"/>
                        </a:spcBef>
                        <a:buNone/>
                      </a:pPr>
                      <a:r>
                        <a:rPr lang="en" sz="1100"/>
                        <a:t>Remakes- Omega Ruby, Alpha Sapphire</a:t>
                      </a:r>
                    </a:p>
                  </a:txBody>
                  <a:tcPr marT="63500" marB="63500" marR="63500" marL="63500"/>
                </a:tc>
              </a:tr>
              <a:tr h="319350">
                <a:tc>
                  <a:txBody>
                    <a:bodyPr>
                      <a:noAutofit/>
                    </a:bodyPr>
                    <a:lstStyle/>
                    <a:p>
                      <a:pPr lvl="0" rtl="0">
                        <a:spcBef>
                          <a:spcPts val="0"/>
                        </a:spcBef>
                        <a:buNone/>
                      </a:pPr>
                      <a:r>
                        <a:rPr lang="en" sz="1100"/>
                        <a:t>Gen VII</a:t>
                      </a:r>
                    </a:p>
                  </a:txBody>
                  <a:tcPr marT="63500" marB="63500" marR="63500" marL="63500"/>
                </a:tc>
                <a:tc>
                  <a:txBody>
                    <a:bodyPr>
                      <a:noAutofit/>
                    </a:bodyPr>
                    <a:lstStyle/>
                    <a:p>
                      <a:pPr lvl="0" rtl="0">
                        <a:spcBef>
                          <a:spcPts val="0"/>
                        </a:spcBef>
                        <a:buNone/>
                      </a:pPr>
                      <a:r>
                        <a:rPr lang="en" sz="1100"/>
                        <a:t>2016-present</a:t>
                      </a:r>
                    </a:p>
                  </a:txBody>
                  <a:tcPr marT="63500" marB="63500" marR="63500" marL="63500"/>
                </a:tc>
                <a:tc>
                  <a:txBody>
                    <a:bodyPr>
                      <a:noAutofit/>
                    </a:bodyPr>
                    <a:lstStyle/>
                    <a:p>
                      <a:pPr lvl="0" rtl="0">
                        <a:spcBef>
                          <a:spcPts val="0"/>
                        </a:spcBef>
                        <a:buNone/>
                      </a:pPr>
                      <a:r>
                        <a:rPr lang="en" sz="1100"/>
                        <a:t>Sun, Moon</a:t>
                      </a:r>
                    </a:p>
                  </a:txBody>
                  <a:tcPr marT="63500" marB="63500" marR="63500" marL="635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First Looks</a:t>
            </a:r>
          </a:p>
        </p:txBody>
      </p:sp>
      <p:sp>
        <p:nvSpPr>
          <p:cNvPr id="106" name="Shape 106"/>
          <p:cNvSpPr txBox="1"/>
          <p:nvPr>
            <p:ph idx="1" type="body"/>
          </p:nvPr>
        </p:nvSpPr>
        <p:spPr>
          <a:xfrm>
            <a:off x="387900" y="1266325"/>
            <a:ext cx="8520600" cy="3302700"/>
          </a:xfrm>
          <a:prstGeom prst="rect">
            <a:avLst/>
          </a:prstGeom>
        </p:spPr>
        <p:txBody>
          <a:bodyPr anchorCtr="0" anchor="t" bIns="91425" lIns="91425" rIns="91425" tIns="91425">
            <a:noAutofit/>
          </a:bodyPr>
          <a:lstStyle/>
          <a:p>
            <a:pPr lvl="0" rtl="0">
              <a:spcBef>
                <a:spcPts val="0"/>
              </a:spcBef>
              <a:buNone/>
            </a:pPr>
            <a:r>
              <a:rPr lang="en"/>
              <a:t>There are 801 rows and 13 columns</a:t>
            </a:r>
          </a:p>
          <a:p>
            <a:pPr lvl="0" rt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pic>
        <p:nvPicPr>
          <p:cNvPr id="107" name="Shape 107"/>
          <p:cNvPicPr preferRelativeResize="0"/>
          <p:nvPr/>
        </p:nvPicPr>
        <p:blipFill>
          <a:blip r:embed="rId3">
            <a:alphaModFix/>
          </a:blip>
          <a:stretch>
            <a:fillRect/>
          </a:stretch>
        </p:blipFill>
        <p:spPr>
          <a:xfrm>
            <a:off x="441575" y="1799725"/>
            <a:ext cx="8059599" cy="503724"/>
          </a:xfrm>
          <a:prstGeom prst="rect">
            <a:avLst/>
          </a:prstGeom>
          <a:noFill/>
          <a:ln>
            <a:noFill/>
          </a:ln>
        </p:spPr>
      </p:pic>
      <p:pic>
        <p:nvPicPr>
          <p:cNvPr id="108" name="Shape 108"/>
          <p:cNvPicPr preferRelativeResize="0"/>
          <p:nvPr/>
        </p:nvPicPr>
        <p:blipFill>
          <a:blip r:embed="rId4">
            <a:alphaModFix/>
          </a:blip>
          <a:stretch>
            <a:fillRect/>
          </a:stretch>
        </p:blipFill>
        <p:spPr>
          <a:xfrm>
            <a:off x="441575" y="2418800"/>
            <a:ext cx="8207475" cy="1749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Looking at Pokemon Types</a:t>
            </a:r>
          </a:p>
        </p:txBody>
      </p:sp>
      <p:sp>
        <p:nvSpPr>
          <p:cNvPr id="114" name="Shape 114"/>
          <p:cNvSpPr txBox="1"/>
          <p:nvPr>
            <p:ph idx="1" type="body"/>
          </p:nvPr>
        </p:nvSpPr>
        <p:spPr>
          <a:xfrm>
            <a:off x="311700" y="1266325"/>
            <a:ext cx="3678900" cy="3302700"/>
          </a:xfrm>
          <a:prstGeom prst="rect">
            <a:avLst/>
          </a:prstGeom>
        </p:spPr>
        <p:txBody>
          <a:bodyPr anchorCtr="0" anchor="t" bIns="91425" lIns="91425" rIns="91425" tIns="91425">
            <a:noAutofit/>
          </a:bodyPr>
          <a:lstStyle/>
          <a:p>
            <a:pPr lvl="0">
              <a:spcBef>
                <a:spcPts val="0"/>
              </a:spcBef>
              <a:buNone/>
            </a:pPr>
            <a:r>
              <a:t/>
            </a:r>
            <a:endParaRPr/>
          </a:p>
        </p:txBody>
      </p:sp>
      <p:pic>
        <p:nvPicPr>
          <p:cNvPr id="115" name="Shape 115"/>
          <p:cNvPicPr preferRelativeResize="0"/>
          <p:nvPr/>
        </p:nvPicPr>
        <p:blipFill>
          <a:blip r:embed="rId3">
            <a:alphaModFix/>
          </a:blip>
          <a:stretch>
            <a:fillRect/>
          </a:stretch>
        </p:blipFill>
        <p:spPr>
          <a:xfrm>
            <a:off x="311700" y="1266325"/>
            <a:ext cx="3000840" cy="3302699"/>
          </a:xfrm>
          <a:prstGeom prst="rect">
            <a:avLst/>
          </a:prstGeom>
          <a:noFill/>
          <a:ln>
            <a:noFill/>
          </a:ln>
        </p:spPr>
      </p:pic>
      <p:pic>
        <p:nvPicPr>
          <p:cNvPr id="116" name="Shape 116"/>
          <p:cNvPicPr preferRelativeResize="0"/>
          <p:nvPr/>
        </p:nvPicPr>
        <p:blipFill>
          <a:blip r:embed="rId4">
            <a:alphaModFix/>
          </a:blip>
          <a:stretch>
            <a:fillRect/>
          </a:stretch>
        </p:blipFill>
        <p:spPr>
          <a:xfrm>
            <a:off x="4369625" y="1098400"/>
            <a:ext cx="3695700"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Graphing</a:t>
            </a:r>
          </a:p>
        </p:txBody>
      </p:sp>
      <p:sp>
        <p:nvSpPr>
          <p:cNvPr id="122" name="Shape 122"/>
          <p:cNvSpPr txBox="1"/>
          <p:nvPr>
            <p:ph idx="1" type="body"/>
          </p:nvPr>
        </p:nvSpPr>
        <p:spPr>
          <a:xfrm>
            <a:off x="351050" y="1003125"/>
            <a:ext cx="8520600" cy="3575400"/>
          </a:xfrm>
          <a:prstGeom prst="rect">
            <a:avLst/>
          </a:prstGeom>
        </p:spPr>
        <p:txBody>
          <a:bodyPr anchorCtr="0" anchor="t" bIns="91425" lIns="91425" rIns="91425" tIns="91425">
            <a:noAutofit/>
          </a:bodyPr>
          <a:lstStyle/>
          <a:p>
            <a:pPr lvl="0">
              <a:spcBef>
                <a:spcPts val="0"/>
              </a:spcBef>
              <a:buNone/>
            </a:pPr>
            <a:r>
              <a:rPr lang="en" sz="1600"/>
              <a:t>Renaming the types with a </a:t>
            </a:r>
            <a:r>
              <a:rPr lang="en" sz="1600"/>
              <a:t>numeric</a:t>
            </a:r>
            <a:r>
              <a:rPr lang="en" sz="1600"/>
              <a:t> value</a:t>
            </a:r>
          </a:p>
          <a:p>
            <a:pPr lvl="0">
              <a:spcBef>
                <a:spcPts val="0"/>
              </a:spcBef>
              <a:buNone/>
            </a:pPr>
            <a:r>
              <a:t/>
            </a:r>
            <a:endParaRPr/>
          </a:p>
          <a:p>
            <a:pPr lvl="0">
              <a:spcBef>
                <a:spcPts val="0"/>
              </a:spcBef>
              <a:buNone/>
            </a:pPr>
            <a:r>
              <a:rPr lang="en"/>
              <a:t>Scatter Plot:  </a:t>
            </a:r>
            <a:r>
              <a:rPr lang="en" sz="1400"/>
              <a:t>X = Type_1, Y = Total (all stats added together) and c = Pokemon Number</a:t>
            </a:r>
          </a:p>
          <a:p>
            <a:pPr lvl="0">
              <a:spcBef>
                <a:spcPts val="0"/>
              </a:spcBef>
              <a:buNone/>
            </a:pPr>
            <a:r>
              <a:t/>
            </a:r>
            <a:endParaRPr sz="1400"/>
          </a:p>
        </p:txBody>
      </p:sp>
      <p:pic>
        <p:nvPicPr>
          <p:cNvPr id="123" name="Shape 123"/>
          <p:cNvPicPr preferRelativeResize="0"/>
          <p:nvPr/>
        </p:nvPicPr>
        <p:blipFill>
          <a:blip r:embed="rId3">
            <a:alphaModFix/>
          </a:blip>
          <a:stretch>
            <a:fillRect/>
          </a:stretch>
        </p:blipFill>
        <p:spPr>
          <a:xfrm>
            <a:off x="311709" y="1322175"/>
            <a:ext cx="8419739" cy="707400"/>
          </a:xfrm>
          <a:prstGeom prst="rect">
            <a:avLst/>
          </a:prstGeom>
          <a:noFill/>
          <a:ln>
            <a:noFill/>
          </a:ln>
        </p:spPr>
      </p:pic>
      <p:pic>
        <p:nvPicPr>
          <p:cNvPr id="124" name="Shape 124"/>
          <p:cNvPicPr preferRelativeResize="0"/>
          <p:nvPr/>
        </p:nvPicPr>
        <p:blipFill>
          <a:blip r:embed="rId4">
            <a:alphaModFix/>
          </a:blip>
          <a:stretch>
            <a:fillRect/>
          </a:stretch>
        </p:blipFill>
        <p:spPr>
          <a:xfrm>
            <a:off x="2696099" y="2468750"/>
            <a:ext cx="4537774" cy="2396149"/>
          </a:xfrm>
          <a:prstGeom prst="rect">
            <a:avLst/>
          </a:prstGeom>
          <a:noFill/>
          <a:ln>
            <a:noFill/>
          </a:ln>
        </p:spPr>
      </p:pic>
      <p:sp>
        <p:nvSpPr>
          <p:cNvPr id="125" name="Shape 125"/>
          <p:cNvSpPr txBox="1"/>
          <p:nvPr/>
        </p:nvSpPr>
        <p:spPr>
          <a:xfrm>
            <a:off x="610125" y="2724175"/>
            <a:ext cx="1872900" cy="2061900"/>
          </a:xfrm>
          <a:prstGeom prst="rect">
            <a:avLst/>
          </a:prstGeom>
          <a:noFill/>
          <a:ln>
            <a:noFill/>
          </a:ln>
        </p:spPr>
        <p:txBody>
          <a:bodyPr anchorCtr="0" anchor="t" bIns="91425" lIns="91425" rIns="91425" tIns="91425">
            <a:noAutofit/>
          </a:bodyPr>
          <a:lstStyle/>
          <a:p>
            <a:pPr lvl="0">
              <a:spcBef>
                <a:spcPts val="0"/>
              </a:spcBef>
              <a:buNone/>
            </a:pPr>
            <a:r>
              <a:rPr lang="en"/>
              <a:t>You can see the 18 columns for the different types.  You can also see that there is a high range with the TOTAL metric</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707400"/>
          </a:xfrm>
          <a:prstGeom prst="rect">
            <a:avLst/>
          </a:prstGeom>
        </p:spPr>
        <p:txBody>
          <a:bodyPr anchorCtr="0" anchor="t" bIns="91425" lIns="91425" rIns="91425" tIns="91425">
            <a:noAutofit/>
          </a:bodyPr>
          <a:lstStyle/>
          <a:p>
            <a:pPr lvl="0">
              <a:spcBef>
                <a:spcPts val="0"/>
              </a:spcBef>
              <a:buNone/>
            </a:pPr>
            <a:r>
              <a:rPr lang="en"/>
              <a:t>Scatter Plots of Pokemon Stats </a:t>
            </a:r>
          </a:p>
        </p:txBody>
      </p:sp>
      <p:sp>
        <p:nvSpPr>
          <p:cNvPr id="131" name="Shape 131"/>
          <p:cNvSpPr txBox="1"/>
          <p:nvPr>
            <p:ph idx="1" type="body"/>
          </p:nvPr>
        </p:nvSpPr>
        <p:spPr>
          <a:xfrm>
            <a:off x="115000" y="1337275"/>
            <a:ext cx="8520600" cy="3302700"/>
          </a:xfrm>
          <a:prstGeom prst="rect">
            <a:avLst/>
          </a:prstGeom>
        </p:spPr>
        <p:txBody>
          <a:bodyPr anchorCtr="0" anchor="t" bIns="91425" lIns="91425" rIns="91425" tIns="91425">
            <a:noAutofit/>
          </a:bodyPr>
          <a:lstStyle/>
          <a:p>
            <a:pPr lvl="0">
              <a:spcBef>
                <a:spcPts val="0"/>
              </a:spcBef>
              <a:buNone/>
            </a:pPr>
            <a:r>
              <a:rPr lang="en"/>
              <a:t>Attack								Defense</a:t>
            </a:r>
          </a:p>
          <a:p>
            <a:pPr lvl="0">
              <a:spcBef>
                <a:spcPts val="0"/>
              </a:spcBef>
              <a:buNone/>
            </a:pPr>
            <a:r>
              <a:t/>
            </a:r>
            <a:endParaRPr/>
          </a:p>
          <a:p>
            <a:pPr lvl="0">
              <a:spcBef>
                <a:spcPts val="0"/>
              </a:spcBef>
              <a:buNone/>
            </a:pPr>
            <a:r>
              <a:rPr lang="en"/>
              <a:t>								</a:t>
            </a:r>
          </a:p>
          <a:p>
            <a:pPr lvl="0">
              <a:spcBef>
                <a:spcPts val="0"/>
              </a:spcBef>
              <a:buNone/>
            </a:pPr>
            <a:r>
              <a:t/>
            </a:r>
            <a:endParaRPr/>
          </a:p>
          <a:p>
            <a:pPr lvl="0">
              <a:spcBef>
                <a:spcPts val="0"/>
              </a:spcBef>
              <a:buNone/>
            </a:pPr>
            <a:r>
              <a:rPr lang="en"/>
              <a:t>							</a:t>
            </a:r>
          </a:p>
        </p:txBody>
      </p:sp>
      <p:pic>
        <p:nvPicPr>
          <p:cNvPr id="132" name="Shape 132"/>
          <p:cNvPicPr preferRelativeResize="0"/>
          <p:nvPr/>
        </p:nvPicPr>
        <p:blipFill>
          <a:blip r:embed="rId3">
            <a:alphaModFix/>
          </a:blip>
          <a:stretch>
            <a:fillRect/>
          </a:stretch>
        </p:blipFill>
        <p:spPr>
          <a:xfrm>
            <a:off x="56000" y="1829325"/>
            <a:ext cx="4076325" cy="2374450"/>
          </a:xfrm>
          <a:prstGeom prst="rect">
            <a:avLst/>
          </a:prstGeom>
          <a:noFill/>
          <a:ln>
            <a:noFill/>
          </a:ln>
        </p:spPr>
      </p:pic>
      <p:pic>
        <p:nvPicPr>
          <p:cNvPr id="133" name="Shape 133"/>
          <p:cNvPicPr preferRelativeResize="0"/>
          <p:nvPr/>
        </p:nvPicPr>
        <p:blipFill>
          <a:blip r:embed="rId4">
            <a:alphaModFix/>
          </a:blip>
          <a:stretch>
            <a:fillRect/>
          </a:stretch>
        </p:blipFill>
        <p:spPr>
          <a:xfrm>
            <a:off x="4320175" y="1829325"/>
            <a:ext cx="4461349" cy="245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